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handoutMasterIdLst>
    <p:handoutMasterId r:id="rId48"/>
  </p:handoutMasterIdLst>
  <p:sldIdLst>
    <p:sldId id="300" r:id="rId5"/>
    <p:sldId id="363" r:id="rId6"/>
    <p:sldId id="311" r:id="rId7"/>
    <p:sldId id="354" r:id="rId8"/>
    <p:sldId id="1029" r:id="rId9"/>
    <p:sldId id="336" r:id="rId10"/>
    <p:sldId id="321" r:id="rId11"/>
    <p:sldId id="355" r:id="rId12"/>
    <p:sldId id="351" r:id="rId13"/>
    <p:sldId id="316" r:id="rId14"/>
    <p:sldId id="318" r:id="rId15"/>
    <p:sldId id="348" r:id="rId16"/>
    <p:sldId id="327" r:id="rId17"/>
    <p:sldId id="328" r:id="rId18"/>
    <p:sldId id="1027" r:id="rId19"/>
    <p:sldId id="338" r:id="rId20"/>
    <p:sldId id="330" r:id="rId21"/>
    <p:sldId id="339" r:id="rId22"/>
    <p:sldId id="340" r:id="rId23"/>
    <p:sldId id="331" r:id="rId24"/>
    <p:sldId id="332" r:id="rId25"/>
    <p:sldId id="333" r:id="rId26"/>
    <p:sldId id="334" r:id="rId27"/>
    <p:sldId id="335" r:id="rId28"/>
    <p:sldId id="341" r:id="rId29"/>
    <p:sldId id="344" r:id="rId30"/>
    <p:sldId id="360" r:id="rId31"/>
    <p:sldId id="359" r:id="rId32"/>
    <p:sldId id="361" r:id="rId33"/>
    <p:sldId id="357" r:id="rId34"/>
    <p:sldId id="1028" r:id="rId35"/>
    <p:sldId id="256" r:id="rId36"/>
    <p:sldId id="266" r:id="rId37"/>
    <p:sldId id="278" r:id="rId38"/>
    <p:sldId id="267" r:id="rId39"/>
    <p:sldId id="279" r:id="rId40"/>
    <p:sldId id="281" r:id="rId41"/>
    <p:sldId id="283" r:id="rId42"/>
    <p:sldId id="347" r:id="rId43"/>
    <p:sldId id="352" r:id="rId44"/>
    <p:sldId id="353" r:id="rId45"/>
    <p:sldId id="337" r:id="rId4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D2F"/>
    <a:srgbClr val="658D1B"/>
    <a:srgbClr val="54565B"/>
    <a:srgbClr val="312C2B"/>
    <a:srgbClr val="443D3E"/>
    <a:srgbClr val="6E2585"/>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5850" autoAdjust="0"/>
  </p:normalViewPr>
  <p:slideViewPr>
    <p:cSldViewPr snapToGrid="0" snapToObjects="1" showGuides="1">
      <p:cViewPr varScale="1">
        <p:scale>
          <a:sx n="53" d="100"/>
          <a:sy n="53" d="100"/>
        </p:scale>
        <p:origin x="1291" y="48"/>
      </p:cViewPr>
      <p:guideLst>
        <p:guide orient="horz" pos="3005"/>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dgm:spPr/>
      <dgm:t>
        <a:bodyPr/>
        <a:lstStyle/>
        <a:p>
          <a:r>
            <a:rPr lang="en-US" dirty="0"/>
            <a:t>Incident Occurs</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dirty="0"/>
            <a:t>Call 911 and ask to activate an incident command alert</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dirty="0"/>
            <a:t>Incident commander on call, key incident command staff, and other key stakeholders gather on conference call</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dirty="0"/>
            <a:t>Incident commander gathers information and decides whether to activate the Emergency Operations Plan (EOP)</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45146" custLinFactX="-7531" custLinFactNeighborX="-100000">
        <dgm:presLayoutVars>
          <dgm:bulletEnabled val="1"/>
        </dgm:presLayoutVars>
      </dgm:prSet>
      <dgm:spPr/>
    </dgm:pt>
    <dgm:pt modelId="{64B9E7C6-CCEC-40B1-B05E-84BDF3D70DEF}" type="pres">
      <dgm:prSet presAssocID="{B4ACBF0E-9B61-4C47-A4AD-A273A1E514D3}" presName="sibTrans" presStyleCnt="0"/>
      <dgm:spPr/>
    </dgm:pt>
    <dgm:pt modelId="{211C8442-3383-4B80-9C2F-421751473FB7}" type="pres">
      <dgm:prSet presAssocID="{84A816A6-11F3-4178-BDBA-C2D149607CF6}" presName="textNode" presStyleLbl="node1" presStyleIdx="1" presStyleCnt="4" custScaleX="83407" custLinFactNeighborX="-28282" custLinFactNeighborY="958">
        <dgm:presLayoutVars>
          <dgm:bulletEnabled val="1"/>
        </dgm:presLayoutVars>
      </dgm:prSet>
      <dgm:spPr/>
    </dgm:pt>
    <dgm:pt modelId="{037B4F74-5821-410C-8340-22D952BE7F7B}"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12264D49-4544-4C97-BA89-0BD037876DB8}" type="presOf" srcId="{84A816A6-11F3-4178-BDBA-C2D149607CF6}" destId="{211C8442-3383-4B80-9C2F-421751473FB7}" srcOrd="0" destOrd="0" presId="urn:microsoft.com/office/officeart/2005/8/layout/hProcess9"/>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DB7D7477-93B7-4F4A-B0C1-3AB1AD0313C8}" type="presParOf" srcId="{0DE23E8C-3964-4BD9-9872-A00065725015}" destId="{211C8442-3383-4B80-9C2F-421751473FB7}" srcOrd="2" destOrd="0" presId="urn:microsoft.com/office/officeart/2005/8/layout/hProcess9"/>
    <dgm:cxn modelId="{A09810E6-3A9C-4C66-8580-1206F199AC3C}" type="presParOf" srcId="{0DE23E8C-3964-4BD9-9872-A00065725015}" destId="{037B4F74-5821-410C-8340-22D952BE7F7B}"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3A9BE-5424-437D-BE58-68CA11975704}" type="doc">
      <dgm:prSet loTypeId="urn:microsoft.com/office/officeart/2005/8/layout/pyramid3" loCatId="pyramid" qsTypeId="urn:microsoft.com/office/officeart/2005/8/quickstyle/simple1" qsCatId="simple" csTypeId="urn:microsoft.com/office/officeart/2005/8/colors/colorful2" csCatId="colorful" phldr="1"/>
      <dgm:spPr/>
    </dgm:pt>
    <dgm:pt modelId="{1B54BC0A-5DAC-4771-9613-EF6F243C7A18}">
      <dgm:prSet phldrT="[Text]" custT="1"/>
      <dgm:spPr/>
      <dgm:t>
        <a:bodyPr/>
        <a:lstStyle/>
        <a:p>
          <a:r>
            <a:rPr lang="en-US" sz="1400" b="1" dirty="0"/>
            <a:t>Federal</a:t>
          </a:r>
        </a:p>
      </dgm:t>
    </dgm:pt>
    <dgm:pt modelId="{FD561E1E-6D74-4D38-9678-7A075998D2BF}" type="parTrans" cxnId="{9E9A74A1-63D3-44E7-AD27-F13577796D9A}">
      <dgm:prSet/>
      <dgm:spPr/>
      <dgm:t>
        <a:bodyPr/>
        <a:lstStyle/>
        <a:p>
          <a:endParaRPr lang="en-US" sz="1800" b="1"/>
        </a:p>
      </dgm:t>
    </dgm:pt>
    <dgm:pt modelId="{383137C8-E924-4D9E-8257-6500F9570142}" type="sibTrans" cxnId="{9E9A74A1-63D3-44E7-AD27-F13577796D9A}">
      <dgm:prSet/>
      <dgm:spPr/>
      <dgm:t>
        <a:bodyPr/>
        <a:lstStyle/>
        <a:p>
          <a:endParaRPr lang="en-US" sz="1800" b="1"/>
        </a:p>
      </dgm:t>
    </dgm:pt>
    <dgm:pt modelId="{3DF455D2-713D-456C-81CA-72A41F675664}">
      <dgm:prSet phldrT="[Text]" custT="1"/>
      <dgm:spPr/>
      <dgm:t>
        <a:bodyPr/>
        <a:lstStyle/>
        <a:p>
          <a:r>
            <a:rPr lang="en-US" sz="1400" b="1" dirty="0"/>
            <a:t>State</a:t>
          </a:r>
        </a:p>
      </dgm:t>
    </dgm:pt>
    <dgm:pt modelId="{195A2DB6-23CA-4C3C-9FAF-6D67C9282440}" type="parTrans" cxnId="{5AF5B684-8990-4542-AD3F-8654CDC4212E}">
      <dgm:prSet/>
      <dgm:spPr/>
      <dgm:t>
        <a:bodyPr/>
        <a:lstStyle/>
        <a:p>
          <a:endParaRPr lang="en-US" sz="1800" b="1"/>
        </a:p>
      </dgm:t>
    </dgm:pt>
    <dgm:pt modelId="{4E271751-44B5-4D46-B872-16A7E930E0FA}" type="sibTrans" cxnId="{5AF5B684-8990-4542-AD3F-8654CDC4212E}">
      <dgm:prSet/>
      <dgm:spPr/>
      <dgm:t>
        <a:bodyPr/>
        <a:lstStyle/>
        <a:p>
          <a:endParaRPr lang="en-US" sz="1800" b="1"/>
        </a:p>
      </dgm:t>
    </dgm:pt>
    <dgm:pt modelId="{520C6683-D761-4992-AB9D-24C6B77954EC}">
      <dgm:prSet phldrT="[Text]" custT="1"/>
      <dgm:spPr/>
      <dgm:t>
        <a:bodyPr/>
        <a:lstStyle/>
        <a:p>
          <a:r>
            <a:rPr lang="en-US" sz="1400" b="1" dirty="0"/>
            <a:t>Local</a:t>
          </a:r>
        </a:p>
      </dgm:t>
    </dgm:pt>
    <dgm:pt modelId="{B5A8684E-C5E2-4B8C-8B42-1A90190CE629}" type="parTrans" cxnId="{538C6DC4-7508-4BF5-A1B0-E02DB7183FB6}">
      <dgm:prSet/>
      <dgm:spPr/>
      <dgm:t>
        <a:bodyPr/>
        <a:lstStyle/>
        <a:p>
          <a:endParaRPr lang="en-US" sz="1800" b="1"/>
        </a:p>
      </dgm:t>
    </dgm:pt>
    <dgm:pt modelId="{625DA5F1-FE45-415B-9E12-B52465121B08}" type="sibTrans" cxnId="{538C6DC4-7508-4BF5-A1B0-E02DB7183FB6}">
      <dgm:prSet/>
      <dgm:spPr/>
      <dgm:t>
        <a:bodyPr/>
        <a:lstStyle/>
        <a:p>
          <a:endParaRPr lang="en-US" sz="1800" b="1"/>
        </a:p>
      </dgm:t>
    </dgm:pt>
    <dgm:pt modelId="{25E12F32-731D-4346-AF7C-C93FCAEFD4E3}">
      <dgm:prSet custT="1"/>
      <dgm:spPr/>
      <dgm:t>
        <a:bodyPr/>
        <a:lstStyle/>
        <a:p>
          <a:r>
            <a:rPr lang="en-US" sz="1400" b="1" dirty="0"/>
            <a:t>Regional Healthcare Coalitions</a:t>
          </a:r>
        </a:p>
      </dgm:t>
    </dgm:pt>
    <dgm:pt modelId="{AD7610F0-570F-4771-B3C3-50F64FE52682}" type="parTrans" cxnId="{0B7B3D84-15FA-486A-B86D-8A666C612644}">
      <dgm:prSet/>
      <dgm:spPr/>
      <dgm:t>
        <a:bodyPr/>
        <a:lstStyle/>
        <a:p>
          <a:endParaRPr lang="en-US" sz="1800" b="1"/>
        </a:p>
      </dgm:t>
    </dgm:pt>
    <dgm:pt modelId="{46F9B95A-1E36-40FF-8378-D824CF119290}" type="sibTrans" cxnId="{0B7B3D84-15FA-486A-B86D-8A666C612644}">
      <dgm:prSet/>
      <dgm:spPr/>
      <dgm:t>
        <a:bodyPr/>
        <a:lstStyle/>
        <a:p>
          <a:endParaRPr lang="en-US" sz="1800" b="1"/>
        </a:p>
      </dgm:t>
    </dgm:pt>
    <dgm:pt modelId="{E9CAA4F9-FF59-4F81-92C4-D0BFBD077D09}" type="pres">
      <dgm:prSet presAssocID="{8833A9BE-5424-437D-BE58-68CA11975704}" presName="Name0" presStyleCnt="0">
        <dgm:presLayoutVars>
          <dgm:dir/>
          <dgm:animLvl val="lvl"/>
          <dgm:resizeHandles val="exact"/>
        </dgm:presLayoutVars>
      </dgm:prSet>
      <dgm:spPr/>
    </dgm:pt>
    <dgm:pt modelId="{75FB75F8-2285-4F45-915F-D85FC4A36001}" type="pres">
      <dgm:prSet presAssocID="{1B54BC0A-5DAC-4771-9613-EF6F243C7A18}" presName="Name8" presStyleCnt="0"/>
      <dgm:spPr/>
    </dgm:pt>
    <dgm:pt modelId="{BC2E6A35-3CFB-4F14-99FF-F37C36BBF0E5}" type="pres">
      <dgm:prSet presAssocID="{1B54BC0A-5DAC-4771-9613-EF6F243C7A18}" presName="level" presStyleLbl="node1" presStyleIdx="0" presStyleCnt="4" custLinFactNeighborY="57">
        <dgm:presLayoutVars>
          <dgm:chMax val="1"/>
          <dgm:bulletEnabled val="1"/>
        </dgm:presLayoutVars>
      </dgm:prSet>
      <dgm:spPr/>
    </dgm:pt>
    <dgm:pt modelId="{E5ACE668-5932-4455-82A8-4C5957F8360B}" type="pres">
      <dgm:prSet presAssocID="{1B54BC0A-5DAC-4771-9613-EF6F243C7A18}" presName="levelTx" presStyleLbl="revTx" presStyleIdx="0" presStyleCnt="0">
        <dgm:presLayoutVars>
          <dgm:chMax val="1"/>
          <dgm:bulletEnabled val="1"/>
        </dgm:presLayoutVars>
      </dgm:prSet>
      <dgm:spPr/>
    </dgm:pt>
    <dgm:pt modelId="{78318E1D-744E-409F-9C68-9D6E73DC24F7}" type="pres">
      <dgm:prSet presAssocID="{3DF455D2-713D-456C-81CA-72A41F675664}" presName="Name8" presStyleCnt="0"/>
      <dgm:spPr/>
    </dgm:pt>
    <dgm:pt modelId="{2DEB2DE9-42EE-4B5A-A1DF-B6D5B4978801}" type="pres">
      <dgm:prSet presAssocID="{3DF455D2-713D-456C-81CA-72A41F675664}" presName="level" presStyleLbl="node1" presStyleIdx="1" presStyleCnt="4">
        <dgm:presLayoutVars>
          <dgm:chMax val="1"/>
          <dgm:bulletEnabled val="1"/>
        </dgm:presLayoutVars>
      </dgm:prSet>
      <dgm:spPr/>
    </dgm:pt>
    <dgm:pt modelId="{F0B9ADA1-660A-49F5-B3E9-49AF4B7ABD2E}" type="pres">
      <dgm:prSet presAssocID="{3DF455D2-713D-456C-81CA-72A41F675664}" presName="levelTx" presStyleLbl="revTx" presStyleIdx="0" presStyleCnt="0">
        <dgm:presLayoutVars>
          <dgm:chMax val="1"/>
          <dgm:bulletEnabled val="1"/>
        </dgm:presLayoutVars>
      </dgm:prSet>
      <dgm:spPr/>
    </dgm:pt>
    <dgm:pt modelId="{50E7E7D8-BF1E-4D12-837E-7E4DB1B0986E}" type="pres">
      <dgm:prSet presAssocID="{25E12F32-731D-4346-AF7C-C93FCAEFD4E3}" presName="Name8" presStyleCnt="0"/>
      <dgm:spPr/>
    </dgm:pt>
    <dgm:pt modelId="{6721F143-139B-4221-8286-F1EB2A972C59}" type="pres">
      <dgm:prSet presAssocID="{25E12F32-731D-4346-AF7C-C93FCAEFD4E3}" presName="level" presStyleLbl="node1" presStyleIdx="2" presStyleCnt="4">
        <dgm:presLayoutVars>
          <dgm:chMax val="1"/>
          <dgm:bulletEnabled val="1"/>
        </dgm:presLayoutVars>
      </dgm:prSet>
      <dgm:spPr/>
    </dgm:pt>
    <dgm:pt modelId="{6E1C6660-1C68-49D0-8D88-7B15C3587FB5}" type="pres">
      <dgm:prSet presAssocID="{25E12F32-731D-4346-AF7C-C93FCAEFD4E3}" presName="levelTx" presStyleLbl="revTx" presStyleIdx="0" presStyleCnt="0">
        <dgm:presLayoutVars>
          <dgm:chMax val="1"/>
          <dgm:bulletEnabled val="1"/>
        </dgm:presLayoutVars>
      </dgm:prSet>
      <dgm:spPr/>
    </dgm:pt>
    <dgm:pt modelId="{B90A86BE-582C-4CF7-A0AE-6E635A697C4C}" type="pres">
      <dgm:prSet presAssocID="{520C6683-D761-4992-AB9D-24C6B77954EC}" presName="Name8" presStyleCnt="0"/>
      <dgm:spPr/>
    </dgm:pt>
    <dgm:pt modelId="{3152CF0E-FC81-49CE-A177-360BE901A4B4}" type="pres">
      <dgm:prSet presAssocID="{520C6683-D761-4992-AB9D-24C6B77954EC}" presName="level" presStyleLbl="node1" presStyleIdx="3" presStyleCnt="4">
        <dgm:presLayoutVars>
          <dgm:chMax val="1"/>
          <dgm:bulletEnabled val="1"/>
        </dgm:presLayoutVars>
      </dgm:prSet>
      <dgm:spPr/>
    </dgm:pt>
    <dgm:pt modelId="{59A9793B-C79E-4341-9B50-577363EC6096}" type="pres">
      <dgm:prSet presAssocID="{520C6683-D761-4992-AB9D-24C6B77954EC}" presName="levelTx" presStyleLbl="revTx" presStyleIdx="0" presStyleCnt="0">
        <dgm:presLayoutVars>
          <dgm:chMax val="1"/>
          <dgm:bulletEnabled val="1"/>
        </dgm:presLayoutVars>
      </dgm:prSet>
      <dgm:spPr/>
    </dgm:pt>
  </dgm:ptLst>
  <dgm:cxnLst>
    <dgm:cxn modelId="{CE89A22F-86EF-4368-BD63-EF95BF4AFB17}" type="presOf" srcId="{8833A9BE-5424-437D-BE58-68CA11975704}" destId="{E9CAA4F9-FF59-4F81-92C4-D0BFBD077D09}" srcOrd="0" destOrd="0" presId="urn:microsoft.com/office/officeart/2005/8/layout/pyramid3"/>
    <dgm:cxn modelId="{8EF8927A-7EA2-4985-8F6B-55CF3733CDE1}" type="presOf" srcId="{520C6683-D761-4992-AB9D-24C6B77954EC}" destId="{59A9793B-C79E-4341-9B50-577363EC6096}" srcOrd="1" destOrd="0" presId="urn:microsoft.com/office/officeart/2005/8/layout/pyramid3"/>
    <dgm:cxn modelId="{2751387E-91DF-46B4-BBD6-D7D6F8B1057E}" type="presOf" srcId="{1B54BC0A-5DAC-4771-9613-EF6F243C7A18}" destId="{E5ACE668-5932-4455-82A8-4C5957F8360B}" srcOrd="1" destOrd="0" presId="urn:microsoft.com/office/officeart/2005/8/layout/pyramid3"/>
    <dgm:cxn modelId="{0B7B3D84-15FA-486A-B86D-8A666C612644}" srcId="{8833A9BE-5424-437D-BE58-68CA11975704}" destId="{25E12F32-731D-4346-AF7C-C93FCAEFD4E3}" srcOrd="2" destOrd="0" parTransId="{AD7610F0-570F-4771-B3C3-50F64FE52682}" sibTransId="{46F9B95A-1E36-40FF-8378-D824CF119290}"/>
    <dgm:cxn modelId="{5AF5B684-8990-4542-AD3F-8654CDC4212E}" srcId="{8833A9BE-5424-437D-BE58-68CA11975704}" destId="{3DF455D2-713D-456C-81CA-72A41F675664}" srcOrd="1" destOrd="0" parTransId="{195A2DB6-23CA-4C3C-9FAF-6D67C9282440}" sibTransId="{4E271751-44B5-4D46-B872-16A7E930E0FA}"/>
    <dgm:cxn modelId="{9E9A74A1-63D3-44E7-AD27-F13577796D9A}" srcId="{8833A9BE-5424-437D-BE58-68CA11975704}" destId="{1B54BC0A-5DAC-4771-9613-EF6F243C7A18}" srcOrd="0" destOrd="0" parTransId="{FD561E1E-6D74-4D38-9678-7A075998D2BF}" sibTransId="{383137C8-E924-4D9E-8257-6500F9570142}"/>
    <dgm:cxn modelId="{C6B16CAB-DA00-42C2-A5C4-1F24ADC73FAB}" type="presOf" srcId="{1B54BC0A-5DAC-4771-9613-EF6F243C7A18}" destId="{BC2E6A35-3CFB-4F14-99FF-F37C36BBF0E5}" srcOrd="0" destOrd="0" presId="urn:microsoft.com/office/officeart/2005/8/layout/pyramid3"/>
    <dgm:cxn modelId="{A4EB3DB4-F6BF-414F-8CF7-1EAA69201FF5}" type="presOf" srcId="{520C6683-D761-4992-AB9D-24C6B77954EC}" destId="{3152CF0E-FC81-49CE-A177-360BE901A4B4}" srcOrd="0" destOrd="0" presId="urn:microsoft.com/office/officeart/2005/8/layout/pyramid3"/>
    <dgm:cxn modelId="{DE8330BA-9F74-4C29-9AD7-AE1901A41CCA}" type="presOf" srcId="{3DF455D2-713D-456C-81CA-72A41F675664}" destId="{F0B9ADA1-660A-49F5-B3E9-49AF4B7ABD2E}" srcOrd="1" destOrd="0" presId="urn:microsoft.com/office/officeart/2005/8/layout/pyramid3"/>
    <dgm:cxn modelId="{538C6DC4-7508-4BF5-A1B0-E02DB7183FB6}" srcId="{8833A9BE-5424-437D-BE58-68CA11975704}" destId="{520C6683-D761-4992-AB9D-24C6B77954EC}" srcOrd="3" destOrd="0" parTransId="{B5A8684E-C5E2-4B8C-8B42-1A90190CE629}" sibTransId="{625DA5F1-FE45-415B-9E12-B52465121B08}"/>
    <dgm:cxn modelId="{5C21D7EC-F1E2-47B1-A41B-6FFE63E9EDBA}" type="presOf" srcId="{25E12F32-731D-4346-AF7C-C93FCAEFD4E3}" destId="{6E1C6660-1C68-49D0-8D88-7B15C3587FB5}" srcOrd="1" destOrd="0" presId="urn:microsoft.com/office/officeart/2005/8/layout/pyramid3"/>
    <dgm:cxn modelId="{A07EB8ED-2F42-4C95-A84E-866095968EA0}" type="presOf" srcId="{3DF455D2-713D-456C-81CA-72A41F675664}" destId="{2DEB2DE9-42EE-4B5A-A1DF-B6D5B4978801}" srcOrd="0" destOrd="0" presId="urn:microsoft.com/office/officeart/2005/8/layout/pyramid3"/>
    <dgm:cxn modelId="{182586F0-A092-48BC-8DA3-6EDD62137C22}" type="presOf" srcId="{25E12F32-731D-4346-AF7C-C93FCAEFD4E3}" destId="{6721F143-139B-4221-8286-F1EB2A972C59}" srcOrd="0" destOrd="0" presId="urn:microsoft.com/office/officeart/2005/8/layout/pyramid3"/>
    <dgm:cxn modelId="{725D4E4C-BA85-40F6-9F20-50B5534A4CCB}" type="presParOf" srcId="{E9CAA4F9-FF59-4F81-92C4-D0BFBD077D09}" destId="{75FB75F8-2285-4F45-915F-D85FC4A36001}" srcOrd="0" destOrd="0" presId="urn:microsoft.com/office/officeart/2005/8/layout/pyramid3"/>
    <dgm:cxn modelId="{063A4F74-08FC-46BE-BC90-E697039FE84D}" type="presParOf" srcId="{75FB75F8-2285-4F45-915F-D85FC4A36001}" destId="{BC2E6A35-3CFB-4F14-99FF-F37C36BBF0E5}" srcOrd="0" destOrd="0" presId="urn:microsoft.com/office/officeart/2005/8/layout/pyramid3"/>
    <dgm:cxn modelId="{26658667-6BBE-4C8B-9509-3344208F4C7F}" type="presParOf" srcId="{75FB75F8-2285-4F45-915F-D85FC4A36001}" destId="{E5ACE668-5932-4455-82A8-4C5957F8360B}" srcOrd="1" destOrd="0" presId="urn:microsoft.com/office/officeart/2005/8/layout/pyramid3"/>
    <dgm:cxn modelId="{4C1C4195-BEAD-4A50-9A13-5DF768B1D708}" type="presParOf" srcId="{E9CAA4F9-FF59-4F81-92C4-D0BFBD077D09}" destId="{78318E1D-744E-409F-9C68-9D6E73DC24F7}" srcOrd="1" destOrd="0" presId="urn:microsoft.com/office/officeart/2005/8/layout/pyramid3"/>
    <dgm:cxn modelId="{72997613-D52E-44C0-9197-DFEBD1271077}" type="presParOf" srcId="{78318E1D-744E-409F-9C68-9D6E73DC24F7}" destId="{2DEB2DE9-42EE-4B5A-A1DF-B6D5B4978801}" srcOrd="0" destOrd="0" presId="urn:microsoft.com/office/officeart/2005/8/layout/pyramid3"/>
    <dgm:cxn modelId="{132739F3-8889-46DC-BFC8-B6B2748E6F3D}" type="presParOf" srcId="{78318E1D-744E-409F-9C68-9D6E73DC24F7}" destId="{F0B9ADA1-660A-49F5-B3E9-49AF4B7ABD2E}" srcOrd="1" destOrd="0" presId="urn:microsoft.com/office/officeart/2005/8/layout/pyramid3"/>
    <dgm:cxn modelId="{1ACFEFFF-5853-4F65-AC3D-D1AFA070EC1C}" type="presParOf" srcId="{E9CAA4F9-FF59-4F81-92C4-D0BFBD077D09}" destId="{50E7E7D8-BF1E-4D12-837E-7E4DB1B0986E}" srcOrd="2" destOrd="0" presId="urn:microsoft.com/office/officeart/2005/8/layout/pyramid3"/>
    <dgm:cxn modelId="{B75C4C79-5D3D-4EC5-8F00-729E365A3A80}" type="presParOf" srcId="{50E7E7D8-BF1E-4D12-837E-7E4DB1B0986E}" destId="{6721F143-139B-4221-8286-F1EB2A972C59}" srcOrd="0" destOrd="0" presId="urn:microsoft.com/office/officeart/2005/8/layout/pyramid3"/>
    <dgm:cxn modelId="{5A1807D4-FC8D-4F31-A2DB-BE1228E942B8}" type="presParOf" srcId="{50E7E7D8-BF1E-4D12-837E-7E4DB1B0986E}" destId="{6E1C6660-1C68-49D0-8D88-7B15C3587FB5}" srcOrd="1" destOrd="0" presId="urn:microsoft.com/office/officeart/2005/8/layout/pyramid3"/>
    <dgm:cxn modelId="{C6BA2B71-99C0-470C-B413-31B0E19B1696}" type="presParOf" srcId="{E9CAA4F9-FF59-4F81-92C4-D0BFBD077D09}" destId="{B90A86BE-582C-4CF7-A0AE-6E635A697C4C}" srcOrd="3" destOrd="0" presId="urn:microsoft.com/office/officeart/2005/8/layout/pyramid3"/>
    <dgm:cxn modelId="{8EABE91D-F5B0-469B-BC41-3A615DC5228A}" type="presParOf" srcId="{B90A86BE-582C-4CF7-A0AE-6E635A697C4C}" destId="{3152CF0E-FC81-49CE-A177-360BE901A4B4}" srcOrd="0" destOrd="0" presId="urn:microsoft.com/office/officeart/2005/8/layout/pyramid3"/>
    <dgm:cxn modelId="{0496E6BE-E5E1-4BEC-9472-DAC686D866C9}" type="presParOf" srcId="{B90A86BE-582C-4CF7-A0AE-6E635A697C4C}" destId="{59A9793B-C79E-4341-9B50-577363EC609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03370F3F-0F96-4AD6-B9F4-EDC0502A81D2}">
      <dgm:prSet custT="1"/>
      <dgm:spPr/>
      <dgm:t>
        <a:bodyPr/>
        <a:lstStyle/>
        <a:p>
          <a:r>
            <a:rPr lang="en-US" sz="1800" dirty="0">
              <a:solidFill>
                <a:schemeClr val="bg1"/>
              </a:solidFill>
            </a:rPr>
            <a:t>Emergency Operations Plan is deactivated, and Incident Command closes when situation is stabilized</a:t>
          </a:r>
        </a:p>
      </dgm:t>
    </dgm:pt>
    <dgm:pt modelId="{60D4628C-6B57-40BF-A872-92FB21D1FC2D}" type="parTrans" cxnId="{3EC868F7-D717-4F84-BFDC-761D2AD0AAF1}">
      <dgm:prSet/>
      <dgm:spPr/>
      <dgm:t>
        <a:bodyPr/>
        <a:lstStyle/>
        <a:p>
          <a:endParaRPr lang="en-US"/>
        </a:p>
      </dgm:t>
    </dgm:pt>
    <dgm:pt modelId="{0458B33D-FFF1-40C5-878F-1F1905ACA8DE}" type="sibTrans" cxnId="{3EC868F7-D717-4F84-BFDC-761D2AD0AAF1}">
      <dgm:prSet/>
      <dgm:spPr/>
      <dgm:t>
        <a:bodyPr/>
        <a:lstStyle/>
        <a:p>
          <a:endParaRPr lang="en-US"/>
        </a:p>
      </dgm:t>
    </dgm:pt>
    <dgm:pt modelId="{27EC1ECE-0DEF-4CE0-B6A7-513048419F24}">
      <dgm:prSet custT="1"/>
      <dgm:spPr/>
      <dgm:t>
        <a:bodyPr/>
        <a:lstStyle/>
        <a:p>
          <a:r>
            <a:rPr lang="en-US" sz="1800" dirty="0">
              <a:solidFill>
                <a:schemeClr val="bg1"/>
              </a:solidFill>
            </a:rPr>
            <a:t>All disaster privileges end when the EOP is deactivated</a:t>
          </a:r>
        </a:p>
      </dgm:t>
    </dgm:pt>
    <dgm:pt modelId="{0724F282-6E31-4CD5-8BBB-BB7772081947}" type="parTrans" cxnId="{86689BBF-7EF3-45A7-BFAA-4C796323C739}">
      <dgm:prSet/>
      <dgm:spPr/>
      <dgm:t>
        <a:bodyPr/>
        <a:lstStyle/>
        <a:p>
          <a:endParaRPr lang="en-US"/>
        </a:p>
      </dgm:t>
    </dgm:pt>
    <dgm:pt modelId="{30D1DE76-B0F0-486A-88D0-980ECCADE5C1}" type="sibTrans" cxnId="{86689BBF-7EF3-45A7-BFAA-4C796323C739}">
      <dgm:prSet/>
      <dgm:spPr/>
      <dgm:t>
        <a:bodyPr/>
        <a:lstStyle/>
        <a:p>
          <a:endParaRPr lang="en-US"/>
        </a:p>
      </dgm:t>
    </dgm:pt>
    <dgm:pt modelId="{969A754A-3387-4D57-AF76-6EB3C5A8A4C4}" type="pres">
      <dgm:prSet presAssocID="{04D0E96B-AFCD-4E53-B351-2885C4EA9FF9}" presName="linear" presStyleCnt="0">
        <dgm:presLayoutVars>
          <dgm:dir/>
          <dgm:animLvl val="lvl"/>
          <dgm:resizeHandles val="exact"/>
        </dgm:presLayoutVars>
      </dgm:prSet>
      <dgm:spPr/>
    </dgm:pt>
    <dgm:pt modelId="{36AB874A-9C1B-480A-9825-93503F41E819}" type="pres">
      <dgm:prSet presAssocID="{03370F3F-0F96-4AD6-B9F4-EDC0502A81D2}" presName="parentLin" presStyleCnt="0"/>
      <dgm:spPr/>
    </dgm:pt>
    <dgm:pt modelId="{F5E2CEE5-0C86-48E0-8CBB-A530F36FEA4B}" type="pres">
      <dgm:prSet presAssocID="{03370F3F-0F96-4AD6-B9F4-EDC0502A81D2}" presName="parentLeftMargin" presStyleLbl="node1" presStyleIdx="0" presStyleCnt="2"/>
      <dgm:spPr/>
    </dgm:pt>
    <dgm:pt modelId="{10F15A13-D65B-4229-A29A-3D631EC88C49}" type="pres">
      <dgm:prSet presAssocID="{03370F3F-0F96-4AD6-B9F4-EDC0502A81D2}" presName="parentText" presStyleLbl="node1" presStyleIdx="0" presStyleCnt="2" custScaleY="195363">
        <dgm:presLayoutVars>
          <dgm:chMax val="0"/>
          <dgm:bulletEnabled val="1"/>
        </dgm:presLayoutVars>
      </dgm:prSet>
      <dgm:spPr/>
    </dgm:pt>
    <dgm:pt modelId="{38309770-3594-4835-9827-0C24487C6B7A}" type="pres">
      <dgm:prSet presAssocID="{03370F3F-0F96-4AD6-B9F4-EDC0502A81D2}" presName="negativeSpace" presStyleCnt="0"/>
      <dgm:spPr/>
    </dgm:pt>
    <dgm:pt modelId="{122E2528-FA01-453A-81F6-D76BAE8EF57C}" type="pres">
      <dgm:prSet presAssocID="{03370F3F-0F96-4AD6-B9F4-EDC0502A81D2}" presName="childText" presStyleLbl="conFgAcc1" presStyleIdx="0" presStyleCnt="2">
        <dgm:presLayoutVars>
          <dgm:bulletEnabled val="1"/>
        </dgm:presLayoutVars>
      </dgm:prSet>
      <dgm:spPr/>
    </dgm:pt>
    <dgm:pt modelId="{0A3A186F-3F6B-4D74-A381-101403967D21}" type="pres">
      <dgm:prSet presAssocID="{0458B33D-FFF1-40C5-878F-1F1905ACA8DE}" presName="spaceBetweenRectangles" presStyleCnt="0"/>
      <dgm:spPr/>
    </dgm:pt>
    <dgm:pt modelId="{1BD9B27A-9106-42E5-A354-70350B15DB47}" type="pres">
      <dgm:prSet presAssocID="{27EC1ECE-0DEF-4CE0-B6A7-513048419F24}" presName="parentLin" presStyleCnt="0"/>
      <dgm:spPr/>
    </dgm:pt>
    <dgm:pt modelId="{76BCAD84-457E-4A7D-86B2-BE207538F736}" type="pres">
      <dgm:prSet presAssocID="{27EC1ECE-0DEF-4CE0-B6A7-513048419F24}" presName="parentLeftMargin" presStyleLbl="node1" presStyleIdx="0" presStyleCnt="2"/>
      <dgm:spPr/>
    </dgm:pt>
    <dgm:pt modelId="{238A76A0-684C-483C-B1C8-E4B42698346B}" type="pres">
      <dgm:prSet presAssocID="{27EC1ECE-0DEF-4CE0-B6A7-513048419F24}" presName="parentText" presStyleLbl="node1" presStyleIdx="1" presStyleCnt="2" custScaleY="165124">
        <dgm:presLayoutVars>
          <dgm:chMax val="0"/>
          <dgm:bulletEnabled val="1"/>
        </dgm:presLayoutVars>
      </dgm:prSet>
      <dgm:spPr/>
    </dgm:pt>
    <dgm:pt modelId="{73D80AFA-96A1-4304-A028-7D962B374A12}" type="pres">
      <dgm:prSet presAssocID="{27EC1ECE-0DEF-4CE0-B6A7-513048419F24}" presName="negativeSpace" presStyleCnt="0"/>
      <dgm:spPr/>
    </dgm:pt>
    <dgm:pt modelId="{5D7AE1DE-91E6-4DAB-B5CA-F53F9E4DD79B}" type="pres">
      <dgm:prSet presAssocID="{27EC1ECE-0DEF-4CE0-B6A7-513048419F24}" presName="childText" presStyleLbl="conFgAcc1" presStyleIdx="1" presStyleCnt="2">
        <dgm:presLayoutVars>
          <dgm:bulletEnabled val="1"/>
        </dgm:presLayoutVars>
      </dgm:prSet>
      <dgm:spPr/>
    </dgm:pt>
  </dgm:ptLst>
  <dgm:cxnLst>
    <dgm:cxn modelId="{2145CA5C-19AC-46E3-A197-A51EB28E5643}" type="presOf" srcId="{03370F3F-0F96-4AD6-B9F4-EDC0502A81D2}" destId="{F5E2CEE5-0C86-48E0-8CBB-A530F36FEA4B}" srcOrd="0" destOrd="0" presId="urn:microsoft.com/office/officeart/2005/8/layout/list1"/>
    <dgm:cxn modelId="{27B96EA7-46A2-461A-AC41-F1568554EB68}" type="presOf" srcId="{03370F3F-0F96-4AD6-B9F4-EDC0502A81D2}" destId="{10F15A13-D65B-4229-A29A-3D631EC88C49}" srcOrd="1" destOrd="0" presId="urn:microsoft.com/office/officeart/2005/8/layout/list1"/>
    <dgm:cxn modelId="{03C0E4AB-8C8B-4721-B876-26398A667EB5}" type="presOf" srcId="{04D0E96B-AFCD-4E53-B351-2885C4EA9FF9}" destId="{969A754A-3387-4D57-AF76-6EB3C5A8A4C4}" srcOrd="0" destOrd="0" presId="urn:microsoft.com/office/officeart/2005/8/layout/list1"/>
    <dgm:cxn modelId="{86689BBF-7EF3-45A7-BFAA-4C796323C739}" srcId="{04D0E96B-AFCD-4E53-B351-2885C4EA9FF9}" destId="{27EC1ECE-0DEF-4CE0-B6A7-513048419F24}" srcOrd="1" destOrd="0" parTransId="{0724F282-6E31-4CD5-8BBB-BB7772081947}" sibTransId="{30D1DE76-B0F0-486A-88D0-980ECCADE5C1}"/>
    <dgm:cxn modelId="{9B8A94E0-C873-4BF6-8294-7637B047C329}" type="presOf" srcId="{27EC1ECE-0DEF-4CE0-B6A7-513048419F24}" destId="{238A76A0-684C-483C-B1C8-E4B42698346B}" srcOrd="1" destOrd="0" presId="urn:microsoft.com/office/officeart/2005/8/layout/list1"/>
    <dgm:cxn modelId="{3EC868F7-D717-4F84-BFDC-761D2AD0AAF1}" srcId="{04D0E96B-AFCD-4E53-B351-2885C4EA9FF9}" destId="{03370F3F-0F96-4AD6-B9F4-EDC0502A81D2}" srcOrd="0" destOrd="0" parTransId="{60D4628C-6B57-40BF-A872-92FB21D1FC2D}" sibTransId="{0458B33D-FFF1-40C5-878F-1F1905ACA8DE}"/>
    <dgm:cxn modelId="{0BE7A8FC-7D17-440B-BFDD-5F06754F34FB}" type="presOf" srcId="{27EC1ECE-0DEF-4CE0-B6A7-513048419F24}" destId="{76BCAD84-457E-4A7D-86B2-BE207538F736}" srcOrd="0" destOrd="0" presId="urn:microsoft.com/office/officeart/2005/8/layout/list1"/>
    <dgm:cxn modelId="{96478E69-490E-4ABB-AE08-72C376DF1553}" type="presParOf" srcId="{969A754A-3387-4D57-AF76-6EB3C5A8A4C4}" destId="{36AB874A-9C1B-480A-9825-93503F41E819}" srcOrd="0" destOrd="0" presId="urn:microsoft.com/office/officeart/2005/8/layout/list1"/>
    <dgm:cxn modelId="{F5230BEA-DED3-4F2B-BDA4-B96EAD4F40EC}" type="presParOf" srcId="{36AB874A-9C1B-480A-9825-93503F41E819}" destId="{F5E2CEE5-0C86-48E0-8CBB-A530F36FEA4B}" srcOrd="0" destOrd="0" presId="urn:microsoft.com/office/officeart/2005/8/layout/list1"/>
    <dgm:cxn modelId="{416811C2-5737-4045-BE8E-EAE9D23DABAD}" type="presParOf" srcId="{36AB874A-9C1B-480A-9825-93503F41E819}" destId="{10F15A13-D65B-4229-A29A-3D631EC88C49}" srcOrd="1" destOrd="0" presId="urn:microsoft.com/office/officeart/2005/8/layout/list1"/>
    <dgm:cxn modelId="{D85D2F95-EDD7-43BC-82BA-4E79A2CDF5A1}" type="presParOf" srcId="{969A754A-3387-4D57-AF76-6EB3C5A8A4C4}" destId="{38309770-3594-4835-9827-0C24487C6B7A}" srcOrd="1" destOrd="0" presId="urn:microsoft.com/office/officeart/2005/8/layout/list1"/>
    <dgm:cxn modelId="{93E41C67-A00C-4134-99FB-987F29E57BAE}" type="presParOf" srcId="{969A754A-3387-4D57-AF76-6EB3C5A8A4C4}" destId="{122E2528-FA01-453A-81F6-D76BAE8EF57C}" srcOrd="2" destOrd="0" presId="urn:microsoft.com/office/officeart/2005/8/layout/list1"/>
    <dgm:cxn modelId="{90832F68-7B4B-4B5E-A7D2-7B50EF906B55}" type="presParOf" srcId="{969A754A-3387-4D57-AF76-6EB3C5A8A4C4}" destId="{0A3A186F-3F6B-4D74-A381-101403967D21}" srcOrd="3" destOrd="0" presId="urn:microsoft.com/office/officeart/2005/8/layout/list1"/>
    <dgm:cxn modelId="{A843DDD5-FA98-41FA-9263-9B013B13CF40}" type="presParOf" srcId="{969A754A-3387-4D57-AF76-6EB3C5A8A4C4}" destId="{1BD9B27A-9106-42E5-A354-70350B15DB47}" srcOrd="4" destOrd="0" presId="urn:microsoft.com/office/officeart/2005/8/layout/list1"/>
    <dgm:cxn modelId="{D7E557C7-9499-43B8-97DA-5B3FC4CFA3F3}" type="presParOf" srcId="{1BD9B27A-9106-42E5-A354-70350B15DB47}" destId="{76BCAD84-457E-4A7D-86B2-BE207538F736}" srcOrd="0" destOrd="0" presId="urn:microsoft.com/office/officeart/2005/8/layout/list1"/>
    <dgm:cxn modelId="{2633B271-2910-4FE3-B8B9-2B678BD7B86D}" type="presParOf" srcId="{1BD9B27A-9106-42E5-A354-70350B15DB47}" destId="{238A76A0-684C-483C-B1C8-E4B42698346B}" srcOrd="1" destOrd="0" presId="urn:microsoft.com/office/officeart/2005/8/layout/list1"/>
    <dgm:cxn modelId="{0763A122-8555-456C-8FE7-AB22D8DA75F3}" type="presParOf" srcId="{969A754A-3387-4D57-AF76-6EB3C5A8A4C4}" destId="{73D80AFA-96A1-4304-A028-7D962B374A12}" srcOrd="5" destOrd="0" presId="urn:microsoft.com/office/officeart/2005/8/layout/list1"/>
    <dgm:cxn modelId="{E692AB47-0823-4D39-B816-8475C8390E00}" type="presParOf" srcId="{969A754A-3387-4D57-AF76-6EB3C5A8A4C4}" destId="{5D7AE1DE-91E6-4DAB-B5CA-F53F9E4DD79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n-US"/>
        </a:p>
      </dgm:t>
    </dgm:pt>
    <dgm:pt modelId="{C6ABD25D-E1E3-43F4-95E6-48927B0B7892}">
      <dgm:prSet/>
      <dgm:spPr/>
      <dgm:t>
        <a:bodyPr/>
        <a:lstStyle/>
        <a:p>
          <a:r>
            <a:rPr lang="en-US"/>
            <a:t>After Action Report/Improvement Plan (AAR/IP)</a:t>
          </a:r>
        </a:p>
      </dgm:t>
    </dgm:pt>
    <dgm:pt modelId="{D023A5B7-5A47-43D5-94AD-FDBD8E09A61A}" type="parTrans" cxnId="{A37C7429-795B-43EA-A9A9-2178A57730A1}">
      <dgm:prSet/>
      <dgm:spPr/>
      <dgm:t>
        <a:bodyPr/>
        <a:lstStyle/>
        <a:p>
          <a:endParaRPr lang="en-US"/>
        </a:p>
      </dgm:t>
    </dgm:pt>
    <dgm:pt modelId="{55837507-5FBF-48BF-9803-B6437698473F}" type="sibTrans" cxnId="{A37C7429-795B-43EA-A9A9-2178A57730A1}">
      <dgm:prSet/>
      <dgm:spPr/>
      <dgm:t>
        <a:bodyPr/>
        <a:lstStyle/>
        <a:p>
          <a:endParaRPr lang="en-US"/>
        </a:p>
      </dgm:t>
    </dgm:pt>
    <dgm:pt modelId="{9C5054AC-48FE-4171-B9B3-DDD36DBFB2FE}">
      <dgm:prSet/>
      <dgm:spPr/>
      <dgm:t>
        <a:bodyPr/>
        <a:lstStyle/>
        <a:p>
          <a:pPr>
            <a:buFont typeface="Arial" panose="020B0604020202020204" pitchFamily="34" charset="0"/>
            <a:buChar char="•"/>
          </a:pPr>
          <a:r>
            <a:rPr lang="en-US" dirty="0"/>
            <a:t>Emergency Management is required to do create a written document called an After Action Report and Improvement Plan to capture what went well and key lessons learned, including recommendations for improvement</a:t>
          </a:r>
        </a:p>
      </dgm:t>
    </dgm:pt>
    <dgm:pt modelId="{96AC19AC-24ED-42FD-A03B-D34C26EDDA8F}" type="parTrans" cxnId="{906F3930-4925-45F5-8D84-39D306423FAB}">
      <dgm:prSet/>
      <dgm:spPr/>
      <dgm:t>
        <a:bodyPr/>
        <a:lstStyle/>
        <a:p>
          <a:endParaRPr lang="en-US"/>
        </a:p>
      </dgm:t>
    </dgm:pt>
    <dgm:pt modelId="{8811CC09-C099-4E61-A7A9-D4AC2DCEC4E5}" type="sibTrans" cxnId="{906F3930-4925-45F5-8D84-39D306423FAB}">
      <dgm:prSet/>
      <dgm:spPr/>
      <dgm:t>
        <a:bodyPr/>
        <a:lstStyle/>
        <a:p>
          <a:endParaRPr lang="en-US"/>
        </a:p>
      </dgm:t>
    </dgm:pt>
    <dgm:pt modelId="{EA288954-2742-41F3-B728-B1D2EEA9C5DA}">
      <dgm:prSet/>
      <dgm:spPr/>
      <dgm:t>
        <a:bodyPr/>
        <a:lstStyle/>
        <a:p>
          <a:r>
            <a:rPr lang="en-US" dirty="0"/>
            <a:t>Sharing AAR/IP</a:t>
          </a:r>
        </a:p>
      </dgm:t>
    </dgm:pt>
    <dgm:pt modelId="{01857C7F-CEA7-4D8D-9556-D048AA9BF2D4}" type="parTrans" cxnId="{8312E8F7-80FD-4797-9E34-2F609358B96E}">
      <dgm:prSet/>
      <dgm:spPr/>
      <dgm:t>
        <a:bodyPr/>
        <a:lstStyle/>
        <a:p>
          <a:endParaRPr lang="en-US"/>
        </a:p>
      </dgm:t>
    </dgm:pt>
    <dgm:pt modelId="{72ABD63E-3F0F-4CC4-8A6D-81DCD1354FDA}" type="sibTrans" cxnId="{8312E8F7-80FD-4797-9E34-2F609358B96E}">
      <dgm:prSet/>
      <dgm:spPr/>
      <dgm:t>
        <a:bodyPr/>
        <a:lstStyle/>
        <a:p>
          <a:endParaRPr lang="en-US"/>
        </a:p>
      </dgm:t>
    </dgm:pt>
    <dgm:pt modelId="{5F443ACF-8643-4836-978C-0FAAAD87BD8D}">
      <dgm:prSet/>
      <dgm:spPr/>
      <dgm:t>
        <a:bodyPr/>
        <a:lstStyle/>
        <a:p>
          <a:r>
            <a:rPr lang="en-US"/>
            <a:t>Anyone involved in event</a:t>
          </a:r>
        </a:p>
      </dgm:t>
    </dgm:pt>
    <dgm:pt modelId="{6C6201BE-887D-485F-B79F-233847A234F3}" type="parTrans" cxnId="{0644F8E0-76CB-4BA6-82CA-A5F29798DF3B}">
      <dgm:prSet/>
      <dgm:spPr/>
      <dgm:t>
        <a:bodyPr/>
        <a:lstStyle/>
        <a:p>
          <a:endParaRPr lang="en-US"/>
        </a:p>
      </dgm:t>
    </dgm:pt>
    <dgm:pt modelId="{EFBA8D24-7063-424E-9E8A-5E7D5F04A21A}" type="sibTrans" cxnId="{0644F8E0-76CB-4BA6-82CA-A5F29798DF3B}">
      <dgm:prSet/>
      <dgm:spPr/>
      <dgm:t>
        <a:bodyPr/>
        <a:lstStyle/>
        <a:p>
          <a:endParaRPr lang="en-US"/>
        </a:p>
      </dgm:t>
    </dgm:pt>
    <dgm:pt modelId="{5CFDEE39-F0C5-40BD-A6AE-A3485AF6D0FC}">
      <dgm:prSet/>
      <dgm:spPr/>
      <dgm:t>
        <a:bodyPr/>
        <a:lstStyle/>
        <a:p>
          <a:r>
            <a:rPr lang="en-US"/>
            <a:t>Regulatory agencies</a:t>
          </a:r>
        </a:p>
      </dgm:t>
    </dgm:pt>
    <dgm:pt modelId="{417A0DCE-870C-4CB7-8450-6229C2F998E3}" type="parTrans" cxnId="{7C2773CC-19EF-45FC-B455-1E4D58AB2911}">
      <dgm:prSet/>
      <dgm:spPr/>
      <dgm:t>
        <a:bodyPr/>
        <a:lstStyle/>
        <a:p>
          <a:endParaRPr lang="en-US"/>
        </a:p>
      </dgm:t>
    </dgm:pt>
    <dgm:pt modelId="{457C48DA-E3FB-4AF3-B459-4848C4B848C5}" type="sibTrans" cxnId="{7C2773CC-19EF-45FC-B455-1E4D58AB2911}">
      <dgm:prSet/>
      <dgm:spPr/>
      <dgm:t>
        <a:bodyPr/>
        <a:lstStyle/>
        <a:p>
          <a:endParaRPr lang="en-US"/>
        </a:p>
      </dgm:t>
    </dgm:pt>
    <dgm:pt modelId="{34F737A6-F139-4AF3-B358-C4EEF0DEDD1F}">
      <dgm:prSet/>
      <dgm:spPr/>
      <dgm:t>
        <a:bodyPr/>
        <a:lstStyle/>
        <a:p>
          <a:r>
            <a:rPr lang="en-US"/>
            <a:t>FEMA – federal funding</a:t>
          </a:r>
        </a:p>
      </dgm:t>
    </dgm:pt>
    <dgm:pt modelId="{B34954A9-6E48-4CAB-B434-B33868885CEE}" type="parTrans" cxnId="{12613184-127D-4CFA-92BE-6DF28407C81B}">
      <dgm:prSet/>
      <dgm:spPr/>
      <dgm:t>
        <a:bodyPr/>
        <a:lstStyle/>
        <a:p>
          <a:endParaRPr lang="en-US"/>
        </a:p>
      </dgm:t>
    </dgm:pt>
    <dgm:pt modelId="{85DAAFB1-FAA3-4E69-9C55-BB4803D913AB}" type="sibTrans" cxnId="{12613184-127D-4CFA-92BE-6DF28407C81B}">
      <dgm:prSet/>
      <dgm:spPr/>
      <dgm:t>
        <a:bodyPr/>
        <a:lstStyle/>
        <a:p>
          <a:endParaRPr lang="en-US"/>
        </a:p>
      </dgm:t>
    </dgm:pt>
    <dgm:pt modelId="{9A4B71EF-1F12-49EC-98D3-3A52EF5CCFC8}">
      <dgm:prSet/>
      <dgm:spPr/>
      <dgm:t>
        <a:bodyPr/>
        <a:lstStyle/>
        <a:p>
          <a:pPr>
            <a:buFont typeface="Arial" panose="020B0604020202020204" pitchFamily="34" charset="0"/>
            <a:buChar char="•"/>
          </a:pPr>
          <a:r>
            <a:rPr lang="en-US" dirty="0"/>
            <a:t>AAR/IP is </a:t>
          </a:r>
          <a:r>
            <a:rPr lang="en-US" u="sng" dirty="0"/>
            <a:t>not</a:t>
          </a:r>
          <a:r>
            <a:rPr lang="en-US" dirty="0"/>
            <a:t> closed until every after-action item is complete</a:t>
          </a:r>
        </a:p>
      </dgm:t>
    </dgm:pt>
    <dgm:pt modelId="{23E4C791-2827-4BBB-8E8F-BB2A81206213}" type="parTrans" cxnId="{2BACF143-052A-41B8-8848-FE804B001235}">
      <dgm:prSet/>
      <dgm:spPr/>
      <dgm:t>
        <a:bodyPr/>
        <a:lstStyle/>
        <a:p>
          <a:endParaRPr lang="en-US"/>
        </a:p>
      </dgm:t>
    </dgm:pt>
    <dgm:pt modelId="{4EF228C7-2FA7-47B8-99E2-B0CB93CAD072}" type="sibTrans" cxnId="{2BACF143-052A-41B8-8848-FE804B001235}">
      <dgm:prSet/>
      <dgm:spPr/>
      <dgm:t>
        <a:bodyPr/>
        <a:lstStyle/>
        <a:p>
          <a:endParaRPr lang="en-US"/>
        </a:p>
      </dgm:t>
    </dgm:pt>
    <dgm:pt modelId="{F9FE400D-14F1-465E-9CF7-8E8EA2511283}">
      <dgm:prSet/>
      <dgm:spPr/>
      <dgm:t>
        <a:bodyPr/>
        <a:lstStyle/>
        <a:p>
          <a:pPr>
            <a:buFont typeface="Arial" panose="020B0604020202020204" pitchFamily="34" charset="0"/>
            <a:buChar char="•"/>
          </a:pPr>
          <a:r>
            <a:rPr lang="en-US" dirty="0"/>
            <a:t>Groups/Teams are formed for improvement planning to follow up on each after action item identified</a:t>
          </a:r>
        </a:p>
      </dgm:t>
    </dgm:pt>
    <dgm:pt modelId="{80B31663-38E9-4DDA-A334-3AB0DD30E9BC}" type="parTrans" cxnId="{2634DE85-F777-4AF3-AC66-E2853F6EDC46}">
      <dgm:prSet/>
      <dgm:spPr/>
      <dgm:t>
        <a:bodyPr/>
        <a:lstStyle/>
        <a:p>
          <a:endParaRPr lang="en-US"/>
        </a:p>
      </dgm:t>
    </dgm:pt>
    <dgm:pt modelId="{12DF9F6D-EC74-473A-9FB4-1A52A8E084C4}" type="sibTrans" cxnId="{2634DE85-F777-4AF3-AC66-E2853F6EDC46}">
      <dgm:prSet/>
      <dgm:spPr/>
      <dgm:t>
        <a:bodyPr/>
        <a:lstStyle/>
        <a:p>
          <a:endParaRPr lang="en-US"/>
        </a:p>
      </dgm:t>
    </dgm:pt>
    <dgm:pt modelId="{ED798E48-0CEF-4371-B251-3F9B087BE7F8}">
      <dgm:prSet/>
      <dgm:spPr/>
      <dgm:t>
        <a:bodyPr/>
        <a:lstStyle/>
        <a:p>
          <a:r>
            <a:rPr lang="en-US" dirty="0"/>
            <a:t>Update Plans</a:t>
          </a:r>
        </a:p>
      </dgm:t>
    </dgm:pt>
    <dgm:pt modelId="{F5F57D73-5DC4-42C9-8CD8-D019E7F3BCFF}" type="parTrans" cxnId="{54C25683-4443-493A-B8D0-E9CBCAB8D395}">
      <dgm:prSet/>
      <dgm:spPr/>
      <dgm:t>
        <a:bodyPr/>
        <a:lstStyle/>
        <a:p>
          <a:endParaRPr lang="en-US"/>
        </a:p>
      </dgm:t>
    </dgm:pt>
    <dgm:pt modelId="{D2DBC8C2-5968-4F92-B5EF-B488F7C10615}" type="sibTrans" cxnId="{54C25683-4443-493A-B8D0-E9CBCAB8D395}">
      <dgm:prSet/>
      <dgm:spPr/>
      <dgm:t>
        <a:bodyPr/>
        <a:lstStyle/>
        <a:p>
          <a:endParaRPr lang="en-US"/>
        </a:p>
      </dgm:t>
    </dgm:pt>
    <dgm:pt modelId="{A35CDA8A-3E41-4DCD-8BE5-9F5D9443C76C}">
      <dgm:prSet/>
      <dgm:spPr/>
      <dgm:t>
        <a:bodyPr/>
        <a:lstStyle/>
        <a:p>
          <a:r>
            <a:rPr lang="en-US" dirty="0"/>
            <a:t>Update disaster plans as needed from lessons learned</a:t>
          </a:r>
        </a:p>
      </dgm:t>
    </dgm:pt>
    <dgm:pt modelId="{58D9F19E-255A-471D-B893-C38A80BB9322}" type="parTrans" cxnId="{0C435D91-4BC3-4821-A588-F0E726B29496}">
      <dgm:prSet/>
      <dgm:spPr/>
      <dgm:t>
        <a:bodyPr/>
        <a:lstStyle/>
        <a:p>
          <a:endParaRPr lang="en-US"/>
        </a:p>
      </dgm:t>
    </dgm:pt>
    <dgm:pt modelId="{02303FE7-29A1-4595-962E-F53B0D61313B}" type="sibTrans" cxnId="{0C435D91-4BC3-4821-A588-F0E726B29496}">
      <dgm:prSet/>
      <dgm:spPr/>
      <dgm:t>
        <a:bodyPr/>
        <a:lstStyle/>
        <a:p>
          <a:endParaRPr lang="en-US"/>
        </a:p>
      </dgm:t>
    </dgm:pt>
    <dgm:pt modelId="{10398697-D25A-4867-B0EF-D8C3FC80B0E9}">
      <dgm:prSet/>
      <dgm:spPr/>
      <dgm:t>
        <a:bodyPr/>
        <a:lstStyle/>
        <a:p>
          <a:r>
            <a:rPr lang="en-US"/>
            <a:t>Debriefing occurs to identify what went well and lessons learned</a:t>
          </a:r>
        </a:p>
      </dgm:t>
    </dgm:pt>
    <dgm:pt modelId="{9F96DF2B-15D4-45D7-BF26-217220A7D408}" type="parTrans" cxnId="{5E801CE1-D466-4652-B572-AB1EACE8E018}">
      <dgm:prSet/>
      <dgm:spPr/>
      <dgm:t>
        <a:bodyPr/>
        <a:lstStyle/>
        <a:p>
          <a:endParaRPr lang="en-US"/>
        </a:p>
      </dgm:t>
    </dgm:pt>
    <dgm:pt modelId="{E2C77991-E89E-4065-B0AD-5E27FD6BA2D2}" type="sibTrans" cxnId="{5E801CE1-D466-4652-B572-AB1EACE8E018}">
      <dgm:prSet/>
      <dgm:spPr/>
      <dgm:t>
        <a:bodyPr/>
        <a:lstStyle/>
        <a:p>
          <a:endParaRPr lang="en-US"/>
        </a:p>
      </dgm:t>
    </dgm:pt>
    <dgm:pt modelId="{F0AC7C3A-F7C4-4581-B7E1-3E3C7F22530F}" type="pres">
      <dgm:prSet presAssocID="{04D0E96B-AFCD-4E53-B351-2885C4EA9FF9}" presName="linear" presStyleCnt="0">
        <dgm:presLayoutVars>
          <dgm:dir/>
          <dgm:animLvl val="lvl"/>
          <dgm:resizeHandles val="exact"/>
        </dgm:presLayoutVars>
      </dgm:prSet>
      <dgm:spPr/>
    </dgm:pt>
    <dgm:pt modelId="{122AF6F0-B155-4EED-9E29-997CC5915230}" type="pres">
      <dgm:prSet presAssocID="{10398697-D25A-4867-B0EF-D8C3FC80B0E9}" presName="parentLin" presStyleCnt="0"/>
      <dgm:spPr/>
    </dgm:pt>
    <dgm:pt modelId="{647A6E59-9E78-4C10-A72E-A5FE1AEAD6C3}" type="pres">
      <dgm:prSet presAssocID="{10398697-D25A-4867-B0EF-D8C3FC80B0E9}" presName="parentLeftMargin" presStyleLbl="node1" presStyleIdx="0" presStyleCnt="4"/>
      <dgm:spPr/>
    </dgm:pt>
    <dgm:pt modelId="{E057AA58-5D29-43FE-B99D-7ED96AE0350C}" type="pres">
      <dgm:prSet presAssocID="{10398697-D25A-4867-B0EF-D8C3FC80B0E9}" presName="parentText" presStyleLbl="node1" presStyleIdx="0" presStyleCnt="4">
        <dgm:presLayoutVars>
          <dgm:chMax val="0"/>
          <dgm:bulletEnabled val="1"/>
        </dgm:presLayoutVars>
      </dgm:prSet>
      <dgm:spPr/>
    </dgm:pt>
    <dgm:pt modelId="{37402907-22A5-4F79-B0BB-E1D947E99C9A}" type="pres">
      <dgm:prSet presAssocID="{10398697-D25A-4867-B0EF-D8C3FC80B0E9}" presName="negativeSpace" presStyleCnt="0"/>
      <dgm:spPr/>
    </dgm:pt>
    <dgm:pt modelId="{3B81EEB3-71D5-46E2-8CAD-1D6A9A602BC2}" type="pres">
      <dgm:prSet presAssocID="{10398697-D25A-4867-B0EF-D8C3FC80B0E9}" presName="childText" presStyleLbl="conFgAcc1" presStyleIdx="0" presStyleCnt="4">
        <dgm:presLayoutVars>
          <dgm:bulletEnabled val="1"/>
        </dgm:presLayoutVars>
      </dgm:prSet>
      <dgm:spPr/>
    </dgm:pt>
    <dgm:pt modelId="{8906379C-0486-41E0-BD78-BCEFE9A480DE}" type="pres">
      <dgm:prSet presAssocID="{E2C77991-E89E-4065-B0AD-5E27FD6BA2D2}" presName="spaceBetweenRectangles" presStyleCnt="0"/>
      <dgm:spPr/>
    </dgm:pt>
    <dgm:pt modelId="{9632E70C-ECF7-4D2C-86DF-8DA749A3597A}" type="pres">
      <dgm:prSet presAssocID="{C6ABD25D-E1E3-43F4-95E6-48927B0B7892}" presName="parentLin" presStyleCnt="0"/>
      <dgm:spPr/>
    </dgm:pt>
    <dgm:pt modelId="{0B65DE73-0D7F-4164-8CB0-C62B8E09E647}" type="pres">
      <dgm:prSet presAssocID="{C6ABD25D-E1E3-43F4-95E6-48927B0B7892}" presName="parentLeftMargin" presStyleLbl="node1" presStyleIdx="0" presStyleCnt="4"/>
      <dgm:spPr/>
    </dgm:pt>
    <dgm:pt modelId="{E5F801E7-00E2-4B8F-8BE6-0A718C828BDC}" type="pres">
      <dgm:prSet presAssocID="{C6ABD25D-E1E3-43F4-95E6-48927B0B7892}" presName="parentText" presStyleLbl="node1" presStyleIdx="1" presStyleCnt="4" custScaleX="113135">
        <dgm:presLayoutVars>
          <dgm:chMax val="0"/>
          <dgm:bulletEnabled val="1"/>
        </dgm:presLayoutVars>
      </dgm:prSet>
      <dgm:spPr/>
    </dgm:pt>
    <dgm:pt modelId="{B81357E5-3EF6-4E4D-997A-A6671B167559}" type="pres">
      <dgm:prSet presAssocID="{C6ABD25D-E1E3-43F4-95E6-48927B0B7892}" presName="negativeSpace" presStyleCnt="0"/>
      <dgm:spPr/>
    </dgm:pt>
    <dgm:pt modelId="{A94912A3-8F15-4584-943A-BC6700675684}" type="pres">
      <dgm:prSet presAssocID="{C6ABD25D-E1E3-43F4-95E6-48927B0B7892}" presName="childText" presStyleLbl="conFgAcc1" presStyleIdx="1" presStyleCnt="4">
        <dgm:presLayoutVars>
          <dgm:bulletEnabled val="1"/>
        </dgm:presLayoutVars>
      </dgm:prSet>
      <dgm:spPr/>
    </dgm:pt>
    <dgm:pt modelId="{BFFCC22C-2622-47BD-96D5-2A69E93138B8}" type="pres">
      <dgm:prSet presAssocID="{55837507-5FBF-48BF-9803-B6437698473F}" presName="spaceBetweenRectangles" presStyleCnt="0"/>
      <dgm:spPr/>
    </dgm:pt>
    <dgm:pt modelId="{932DA4D7-194D-4E6D-A217-7360DD422B3F}" type="pres">
      <dgm:prSet presAssocID="{EA288954-2742-41F3-B728-B1D2EEA9C5DA}" presName="parentLin" presStyleCnt="0"/>
      <dgm:spPr/>
    </dgm:pt>
    <dgm:pt modelId="{414BB552-84EC-42CB-814B-7056D4E67BEF}" type="pres">
      <dgm:prSet presAssocID="{EA288954-2742-41F3-B728-B1D2EEA9C5DA}" presName="parentLeftMargin" presStyleLbl="node1" presStyleIdx="1" presStyleCnt="4"/>
      <dgm:spPr/>
    </dgm:pt>
    <dgm:pt modelId="{542D2FC3-305E-4CC8-BAFC-49E894AD716E}" type="pres">
      <dgm:prSet presAssocID="{EA288954-2742-41F3-B728-B1D2EEA9C5DA}" presName="parentText" presStyleLbl="node1" presStyleIdx="2" presStyleCnt="4" custScaleX="113135">
        <dgm:presLayoutVars>
          <dgm:chMax val="0"/>
          <dgm:bulletEnabled val="1"/>
        </dgm:presLayoutVars>
      </dgm:prSet>
      <dgm:spPr/>
    </dgm:pt>
    <dgm:pt modelId="{FA8C2DF3-95C4-4B6A-95C0-25566714CA86}" type="pres">
      <dgm:prSet presAssocID="{EA288954-2742-41F3-B728-B1D2EEA9C5DA}" presName="negativeSpace" presStyleCnt="0"/>
      <dgm:spPr/>
    </dgm:pt>
    <dgm:pt modelId="{38BF523B-59DF-4718-8E6A-E88BFAE429A2}" type="pres">
      <dgm:prSet presAssocID="{EA288954-2742-41F3-B728-B1D2EEA9C5DA}" presName="childText" presStyleLbl="conFgAcc1" presStyleIdx="2" presStyleCnt="4">
        <dgm:presLayoutVars>
          <dgm:bulletEnabled val="1"/>
        </dgm:presLayoutVars>
      </dgm:prSet>
      <dgm:spPr/>
    </dgm:pt>
    <dgm:pt modelId="{702C995B-0F2C-4A92-AE25-56061F0969C8}" type="pres">
      <dgm:prSet presAssocID="{72ABD63E-3F0F-4CC4-8A6D-81DCD1354FDA}" presName="spaceBetweenRectangles" presStyleCnt="0"/>
      <dgm:spPr/>
    </dgm:pt>
    <dgm:pt modelId="{5D5ADE7E-88B8-4F07-9CB8-4BBA8DF85B33}" type="pres">
      <dgm:prSet presAssocID="{ED798E48-0CEF-4371-B251-3F9B087BE7F8}" presName="parentLin" presStyleCnt="0"/>
      <dgm:spPr/>
    </dgm:pt>
    <dgm:pt modelId="{CE048B72-88E8-46B4-A37F-A44939C41D9C}" type="pres">
      <dgm:prSet presAssocID="{ED798E48-0CEF-4371-B251-3F9B087BE7F8}" presName="parentLeftMargin" presStyleLbl="node1" presStyleIdx="2" presStyleCnt="4"/>
      <dgm:spPr/>
    </dgm:pt>
    <dgm:pt modelId="{A72BA461-339A-4984-A2BF-3E652F67B06B}" type="pres">
      <dgm:prSet presAssocID="{ED798E48-0CEF-4371-B251-3F9B087BE7F8}" presName="parentText" presStyleLbl="node1" presStyleIdx="3" presStyleCnt="4">
        <dgm:presLayoutVars>
          <dgm:chMax val="0"/>
          <dgm:bulletEnabled val="1"/>
        </dgm:presLayoutVars>
      </dgm:prSet>
      <dgm:spPr/>
    </dgm:pt>
    <dgm:pt modelId="{1458D0A5-306E-42F2-9D52-C97C3DCC3596}" type="pres">
      <dgm:prSet presAssocID="{ED798E48-0CEF-4371-B251-3F9B087BE7F8}" presName="negativeSpace" presStyleCnt="0"/>
      <dgm:spPr/>
    </dgm:pt>
    <dgm:pt modelId="{12CE4BDF-BA53-43DA-8B2D-FCA7C7FEC318}" type="pres">
      <dgm:prSet presAssocID="{ED798E48-0CEF-4371-B251-3F9B087BE7F8}" presName="childText" presStyleLbl="conFgAcc1" presStyleIdx="3" presStyleCnt="4">
        <dgm:presLayoutVars>
          <dgm:bulletEnabled val="1"/>
        </dgm:presLayoutVars>
      </dgm:prSet>
      <dgm:spPr/>
    </dgm:pt>
  </dgm:ptLst>
  <dgm:cxnLst>
    <dgm:cxn modelId="{585EE315-908B-45BD-A918-F7D22E230395}" type="presOf" srcId="{EA288954-2742-41F3-B728-B1D2EEA9C5DA}" destId="{542D2FC3-305E-4CC8-BAFC-49E894AD716E}" srcOrd="1" destOrd="0" presId="urn:microsoft.com/office/officeart/2005/8/layout/list1"/>
    <dgm:cxn modelId="{AFC6B017-AA89-442D-88B1-42A8F16EE20D}" type="presOf" srcId="{ED798E48-0CEF-4371-B251-3F9B087BE7F8}" destId="{A72BA461-339A-4984-A2BF-3E652F67B06B}" srcOrd="1" destOrd="0" presId="urn:microsoft.com/office/officeart/2005/8/layout/list1"/>
    <dgm:cxn modelId="{E2175319-A27C-4C91-9099-ACF87C1EB94A}" type="presOf" srcId="{04D0E96B-AFCD-4E53-B351-2885C4EA9FF9}" destId="{F0AC7C3A-F7C4-4581-B7E1-3E3C7F22530F}" srcOrd="0" destOrd="0" presId="urn:microsoft.com/office/officeart/2005/8/layout/list1"/>
    <dgm:cxn modelId="{A37C7429-795B-43EA-A9A9-2178A57730A1}" srcId="{04D0E96B-AFCD-4E53-B351-2885C4EA9FF9}" destId="{C6ABD25D-E1E3-43F4-95E6-48927B0B7892}" srcOrd="1" destOrd="0" parTransId="{D023A5B7-5A47-43D5-94AD-FDBD8E09A61A}" sibTransId="{55837507-5FBF-48BF-9803-B6437698473F}"/>
    <dgm:cxn modelId="{906F3930-4925-45F5-8D84-39D306423FAB}" srcId="{C6ABD25D-E1E3-43F4-95E6-48927B0B7892}" destId="{9C5054AC-48FE-4171-B9B3-DDD36DBFB2FE}" srcOrd="0" destOrd="0" parTransId="{96AC19AC-24ED-42FD-A03B-D34C26EDDA8F}" sibTransId="{8811CC09-C099-4E61-A7A9-D4AC2DCEC4E5}"/>
    <dgm:cxn modelId="{4E60D53B-887F-47D9-8C8E-8FDC26CA37B0}" type="presOf" srcId="{5CFDEE39-F0C5-40BD-A6AE-A3485AF6D0FC}" destId="{38BF523B-59DF-4718-8E6A-E88BFAE429A2}" srcOrd="0" destOrd="1" presId="urn:microsoft.com/office/officeart/2005/8/layout/list1"/>
    <dgm:cxn modelId="{0A3D965F-8494-4E1D-89E5-387CFB18641E}" type="presOf" srcId="{F9FE400D-14F1-465E-9CF7-8E8EA2511283}" destId="{A94912A3-8F15-4584-943A-BC6700675684}" srcOrd="0" destOrd="1" presId="urn:microsoft.com/office/officeart/2005/8/layout/list1"/>
    <dgm:cxn modelId="{2BACF143-052A-41B8-8848-FE804B001235}" srcId="{C6ABD25D-E1E3-43F4-95E6-48927B0B7892}" destId="{9A4B71EF-1F12-49EC-98D3-3A52EF5CCFC8}" srcOrd="2" destOrd="0" parTransId="{23E4C791-2827-4BBB-8E8F-BB2A81206213}" sibTransId="{4EF228C7-2FA7-47B8-99E2-B0CB93CAD072}"/>
    <dgm:cxn modelId="{54C25683-4443-493A-B8D0-E9CBCAB8D395}" srcId="{04D0E96B-AFCD-4E53-B351-2885C4EA9FF9}" destId="{ED798E48-0CEF-4371-B251-3F9B087BE7F8}" srcOrd="3" destOrd="0" parTransId="{F5F57D73-5DC4-42C9-8CD8-D019E7F3BCFF}" sibTransId="{D2DBC8C2-5968-4F92-B5EF-B488F7C10615}"/>
    <dgm:cxn modelId="{12613184-127D-4CFA-92BE-6DF28407C81B}" srcId="{EA288954-2742-41F3-B728-B1D2EEA9C5DA}" destId="{34F737A6-F139-4AF3-B358-C4EEF0DEDD1F}" srcOrd="2" destOrd="0" parTransId="{B34954A9-6E48-4CAB-B434-B33868885CEE}" sibTransId="{85DAAFB1-FAA3-4E69-9C55-BB4803D913AB}"/>
    <dgm:cxn modelId="{2634DE85-F777-4AF3-AC66-E2853F6EDC46}" srcId="{C6ABD25D-E1E3-43F4-95E6-48927B0B7892}" destId="{F9FE400D-14F1-465E-9CF7-8E8EA2511283}" srcOrd="1" destOrd="0" parTransId="{80B31663-38E9-4DDA-A334-3AB0DD30E9BC}" sibTransId="{12DF9F6D-EC74-473A-9FB4-1A52A8E084C4}"/>
    <dgm:cxn modelId="{139D0D89-93EF-485F-98DD-79E397E4A241}" type="presOf" srcId="{EA288954-2742-41F3-B728-B1D2EEA9C5DA}" destId="{414BB552-84EC-42CB-814B-7056D4E67BEF}" srcOrd="0" destOrd="0" presId="urn:microsoft.com/office/officeart/2005/8/layout/list1"/>
    <dgm:cxn modelId="{0C435D91-4BC3-4821-A588-F0E726B29496}" srcId="{ED798E48-0CEF-4371-B251-3F9B087BE7F8}" destId="{A35CDA8A-3E41-4DCD-8BE5-9F5D9443C76C}" srcOrd="0" destOrd="0" parTransId="{58D9F19E-255A-471D-B893-C38A80BB9322}" sibTransId="{02303FE7-29A1-4595-962E-F53B0D61313B}"/>
    <dgm:cxn modelId="{BF514FA5-922B-45A5-A1B2-B9853E55687E}" type="presOf" srcId="{9C5054AC-48FE-4171-B9B3-DDD36DBFB2FE}" destId="{A94912A3-8F15-4584-943A-BC6700675684}" srcOrd="0" destOrd="0" presId="urn:microsoft.com/office/officeart/2005/8/layout/list1"/>
    <dgm:cxn modelId="{391286AF-FD75-4BBB-ADE9-1B55DA03CBD3}" type="presOf" srcId="{C6ABD25D-E1E3-43F4-95E6-48927B0B7892}" destId="{0B65DE73-0D7F-4164-8CB0-C62B8E09E647}" srcOrd="0" destOrd="0" presId="urn:microsoft.com/office/officeart/2005/8/layout/list1"/>
    <dgm:cxn modelId="{2A6D4EB6-8979-4BD9-8149-797A1CFBFCED}" type="presOf" srcId="{ED798E48-0CEF-4371-B251-3F9B087BE7F8}" destId="{CE048B72-88E8-46B4-A37F-A44939C41D9C}" srcOrd="0" destOrd="0" presId="urn:microsoft.com/office/officeart/2005/8/layout/list1"/>
    <dgm:cxn modelId="{7C1568C1-703F-4602-B26E-E1D4E51A4668}" type="presOf" srcId="{C6ABD25D-E1E3-43F4-95E6-48927B0B7892}" destId="{E5F801E7-00E2-4B8F-8BE6-0A718C828BDC}" srcOrd="1" destOrd="0" presId="urn:microsoft.com/office/officeart/2005/8/layout/list1"/>
    <dgm:cxn modelId="{B95E9CC5-D9DA-4290-B658-DAE5D0DF96F8}" type="presOf" srcId="{5F443ACF-8643-4836-978C-0FAAAD87BD8D}" destId="{38BF523B-59DF-4718-8E6A-E88BFAE429A2}" srcOrd="0" destOrd="0" presId="urn:microsoft.com/office/officeart/2005/8/layout/list1"/>
    <dgm:cxn modelId="{7C2773CC-19EF-45FC-B455-1E4D58AB2911}" srcId="{EA288954-2742-41F3-B728-B1D2EEA9C5DA}" destId="{5CFDEE39-F0C5-40BD-A6AE-A3485AF6D0FC}" srcOrd="1" destOrd="0" parTransId="{417A0DCE-870C-4CB7-8450-6229C2F998E3}" sibTransId="{457C48DA-E3FB-4AF3-B459-4848C4B848C5}"/>
    <dgm:cxn modelId="{374645D1-FC3E-43FA-86E1-28FF56CAF1C1}" type="presOf" srcId="{10398697-D25A-4867-B0EF-D8C3FC80B0E9}" destId="{E057AA58-5D29-43FE-B99D-7ED96AE0350C}" srcOrd="1" destOrd="0" presId="urn:microsoft.com/office/officeart/2005/8/layout/list1"/>
    <dgm:cxn modelId="{09C98BD1-F92B-407C-BF5F-E023E209137A}" type="presOf" srcId="{9A4B71EF-1F12-49EC-98D3-3A52EF5CCFC8}" destId="{A94912A3-8F15-4584-943A-BC6700675684}" srcOrd="0" destOrd="2" presId="urn:microsoft.com/office/officeart/2005/8/layout/list1"/>
    <dgm:cxn modelId="{0644F8E0-76CB-4BA6-82CA-A5F29798DF3B}" srcId="{EA288954-2742-41F3-B728-B1D2EEA9C5DA}" destId="{5F443ACF-8643-4836-978C-0FAAAD87BD8D}" srcOrd="0" destOrd="0" parTransId="{6C6201BE-887D-485F-B79F-233847A234F3}" sibTransId="{EFBA8D24-7063-424E-9E8A-5E7D5F04A21A}"/>
    <dgm:cxn modelId="{5E801CE1-D466-4652-B572-AB1EACE8E018}" srcId="{04D0E96B-AFCD-4E53-B351-2885C4EA9FF9}" destId="{10398697-D25A-4867-B0EF-D8C3FC80B0E9}" srcOrd="0" destOrd="0" parTransId="{9F96DF2B-15D4-45D7-BF26-217220A7D408}" sibTransId="{E2C77991-E89E-4065-B0AD-5E27FD6BA2D2}"/>
    <dgm:cxn modelId="{A29BDCE5-91A2-4CD1-A7B5-52239BF837B4}" type="presOf" srcId="{A35CDA8A-3E41-4DCD-8BE5-9F5D9443C76C}" destId="{12CE4BDF-BA53-43DA-8B2D-FCA7C7FEC318}" srcOrd="0" destOrd="0" presId="urn:microsoft.com/office/officeart/2005/8/layout/list1"/>
    <dgm:cxn modelId="{20A794EA-E1AA-4CFC-A7AD-23D0FC9E5E3D}" type="presOf" srcId="{10398697-D25A-4867-B0EF-D8C3FC80B0E9}" destId="{647A6E59-9E78-4C10-A72E-A5FE1AEAD6C3}" srcOrd="0" destOrd="0" presId="urn:microsoft.com/office/officeart/2005/8/layout/list1"/>
    <dgm:cxn modelId="{E075A5F1-6648-4BC7-A180-E1E5CEE01BEE}" type="presOf" srcId="{34F737A6-F139-4AF3-B358-C4EEF0DEDD1F}" destId="{38BF523B-59DF-4718-8E6A-E88BFAE429A2}" srcOrd="0" destOrd="2" presId="urn:microsoft.com/office/officeart/2005/8/layout/list1"/>
    <dgm:cxn modelId="{8312E8F7-80FD-4797-9E34-2F609358B96E}" srcId="{04D0E96B-AFCD-4E53-B351-2885C4EA9FF9}" destId="{EA288954-2742-41F3-B728-B1D2EEA9C5DA}" srcOrd="2" destOrd="0" parTransId="{01857C7F-CEA7-4D8D-9556-D048AA9BF2D4}" sibTransId="{72ABD63E-3F0F-4CC4-8A6D-81DCD1354FDA}"/>
    <dgm:cxn modelId="{214616B4-7539-448D-980B-97B4AF182593}" type="presParOf" srcId="{F0AC7C3A-F7C4-4581-B7E1-3E3C7F22530F}" destId="{122AF6F0-B155-4EED-9E29-997CC5915230}" srcOrd="0" destOrd="0" presId="urn:microsoft.com/office/officeart/2005/8/layout/list1"/>
    <dgm:cxn modelId="{CF3A8FD4-56CA-4247-8011-0EAB0625E02B}" type="presParOf" srcId="{122AF6F0-B155-4EED-9E29-997CC5915230}" destId="{647A6E59-9E78-4C10-A72E-A5FE1AEAD6C3}" srcOrd="0" destOrd="0" presId="urn:microsoft.com/office/officeart/2005/8/layout/list1"/>
    <dgm:cxn modelId="{1B7B6735-3E65-419F-AFCA-FB1EF3839CD0}" type="presParOf" srcId="{122AF6F0-B155-4EED-9E29-997CC5915230}" destId="{E057AA58-5D29-43FE-B99D-7ED96AE0350C}" srcOrd="1" destOrd="0" presId="urn:microsoft.com/office/officeart/2005/8/layout/list1"/>
    <dgm:cxn modelId="{08021213-10A2-497D-B94C-45391A287050}" type="presParOf" srcId="{F0AC7C3A-F7C4-4581-B7E1-3E3C7F22530F}" destId="{37402907-22A5-4F79-B0BB-E1D947E99C9A}" srcOrd="1" destOrd="0" presId="urn:microsoft.com/office/officeart/2005/8/layout/list1"/>
    <dgm:cxn modelId="{2E754C4A-7571-4623-84B0-2B16F593BA15}" type="presParOf" srcId="{F0AC7C3A-F7C4-4581-B7E1-3E3C7F22530F}" destId="{3B81EEB3-71D5-46E2-8CAD-1D6A9A602BC2}" srcOrd="2" destOrd="0" presId="urn:microsoft.com/office/officeart/2005/8/layout/list1"/>
    <dgm:cxn modelId="{AA921FEE-57B5-419C-AFAD-D9172F82DC43}" type="presParOf" srcId="{F0AC7C3A-F7C4-4581-B7E1-3E3C7F22530F}" destId="{8906379C-0486-41E0-BD78-BCEFE9A480DE}" srcOrd="3" destOrd="0" presId="urn:microsoft.com/office/officeart/2005/8/layout/list1"/>
    <dgm:cxn modelId="{3E04CE91-0761-4771-8FBA-978B6ABCB930}" type="presParOf" srcId="{F0AC7C3A-F7C4-4581-B7E1-3E3C7F22530F}" destId="{9632E70C-ECF7-4D2C-86DF-8DA749A3597A}" srcOrd="4" destOrd="0" presId="urn:microsoft.com/office/officeart/2005/8/layout/list1"/>
    <dgm:cxn modelId="{21068C89-BC9F-4B1C-8C6E-A3FB4DC88488}" type="presParOf" srcId="{9632E70C-ECF7-4D2C-86DF-8DA749A3597A}" destId="{0B65DE73-0D7F-4164-8CB0-C62B8E09E647}" srcOrd="0" destOrd="0" presId="urn:microsoft.com/office/officeart/2005/8/layout/list1"/>
    <dgm:cxn modelId="{950E3875-0BF6-41E7-87E9-E5E04EB94366}" type="presParOf" srcId="{9632E70C-ECF7-4D2C-86DF-8DA749A3597A}" destId="{E5F801E7-00E2-4B8F-8BE6-0A718C828BDC}" srcOrd="1" destOrd="0" presId="urn:microsoft.com/office/officeart/2005/8/layout/list1"/>
    <dgm:cxn modelId="{580109CC-9A06-4F2C-BEE1-FF14B2FA3AA8}" type="presParOf" srcId="{F0AC7C3A-F7C4-4581-B7E1-3E3C7F22530F}" destId="{B81357E5-3EF6-4E4D-997A-A6671B167559}" srcOrd="5" destOrd="0" presId="urn:microsoft.com/office/officeart/2005/8/layout/list1"/>
    <dgm:cxn modelId="{98A6804F-9C00-45EA-8D31-F3096FC37749}" type="presParOf" srcId="{F0AC7C3A-F7C4-4581-B7E1-3E3C7F22530F}" destId="{A94912A3-8F15-4584-943A-BC6700675684}" srcOrd="6" destOrd="0" presId="urn:microsoft.com/office/officeart/2005/8/layout/list1"/>
    <dgm:cxn modelId="{DEEA2688-BD56-469D-8A96-268598D49B35}" type="presParOf" srcId="{F0AC7C3A-F7C4-4581-B7E1-3E3C7F22530F}" destId="{BFFCC22C-2622-47BD-96D5-2A69E93138B8}" srcOrd="7" destOrd="0" presId="urn:microsoft.com/office/officeart/2005/8/layout/list1"/>
    <dgm:cxn modelId="{FF36AD80-339A-4961-BF33-E1A2F33A40D5}" type="presParOf" srcId="{F0AC7C3A-F7C4-4581-B7E1-3E3C7F22530F}" destId="{932DA4D7-194D-4E6D-A217-7360DD422B3F}" srcOrd="8" destOrd="0" presId="urn:microsoft.com/office/officeart/2005/8/layout/list1"/>
    <dgm:cxn modelId="{6109DFAC-6CCD-424E-9DB7-1DF72BAAE664}" type="presParOf" srcId="{932DA4D7-194D-4E6D-A217-7360DD422B3F}" destId="{414BB552-84EC-42CB-814B-7056D4E67BEF}" srcOrd="0" destOrd="0" presId="urn:microsoft.com/office/officeart/2005/8/layout/list1"/>
    <dgm:cxn modelId="{1A9FE75B-381A-47B7-BF9F-92C729226A8C}" type="presParOf" srcId="{932DA4D7-194D-4E6D-A217-7360DD422B3F}" destId="{542D2FC3-305E-4CC8-BAFC-49E894AD716E}" srcOrd="1" destOrd="0" presId="urn:microsoft.com/office/officeart/2005/8/layout/list1"/>
    <dgm:cxn modelId="{4E6421E2-8613-4B0A-A878-6BC8F7ADDE5B}" type="presParOf" srcId="{F0AC7C3A-F7C4-4581-B7E1-3E3C7F22530F}" destId="{FA8C2DF3-95C4-4B6A-95C0-25566714CA86}" srcOrd="9" destOrd="0" presId="urn:microsoft.com/office/officeart/2005/8/layout/list1"/>
    <dgm:cxn modelId="{52CCE77E-4710-4357-ABFF-C8C5AFAA2013}" type="presParOf" srcId="{F0AC7C3A-F7C4-4581-B7E1-3E3C7F22530F}" destId="{38BF523B-59DF-4718-8E6A-E88BFAE429A2}" srcOrd="10" destOrd="0" presId="urn:microsoft.com/office/officeart/2005/8/layout/list1"/>
    <dgm:cxn modelId="{9BCEB173-E9CD-4B0C-8E58-1F58E5619479}" type="presParOf" srcId="{F0AC7C3A-F7C4-4581-B7E1-3E3C7F22530F}" destId="{702C995B-0F2C-4A92-AE25-56061F0969C8}" srcOrd="11" destOrd="0" presId="urn:microsoft.com/office/officeart/2005/8/layout/list1"/>
    <dgm:cxn modelId="{E8ED190F-0F98-40F4-B9C0-ABBD41FDF7BD}" type="presParOf" srcId="{F0AC7C3A-F7C4-4581-B7E1-3E3C7F22530F}" destId="{5D5ADE7E-88B8-4F07-9CB8-4BBA8DF85B33}" srcOrd="12" destOrd="0" presId="urn:microsoft.com/office/officeart/2005/8/layout/list1"/>
    <dgm:cxn modelId="{9148A52E-C298-49A0-AB94-14AFD527408F}" type="presParOf" srcId="{5D5ADE7E-88B8-4F07-9CB8-4BBA8DF85B33}" destId="{CE048B72-88E8-46B4-A37F-A44939C41D9C}" srcOrd="0" destOrd="0" presId="urn:microsoft.com/office/officeart/2005/8/layout/list1"/>
    <dgm:cxn modelId="{44B9D9E7-D09B-4A7F-BD43-AD2C8D91EF38}" type="presParOf" srcId="{5D5ADE7E-88B8-4F07-9CB8-4BBA8DF85B33}" destId="{A72BA461-339A-4984-A2BF-3E652F67B06B}" srcOrd="1" destOrd="0" presId="urn:microsoft.com/office/officeart/2005/8/layout/list1"/>
    <dgm:cxn modelId="{2747C168-5B8E-4C9D-B18C-BA1DF99529C5}" type="presParOf" srcId="{F0AC7C3A-F7C4-4581-B7E1-3E3C7F22530F}" destId="{1458D0A5-306E-42F2-9D52-C97C3DCC3596}" srcOrd="13" destOrd="0" presId="urn:microsoft.com/office/officeart/2005/8/layout/list1"/>
    <dgm:cxn modelId="{01DB7729-3E94-449D-B419-F8B88518B430}" type="presParOf" srcId="{F0AC7C3A-F7C4-4581-B7E1-3E3C7F22530F}" destId="{12CE4BDF-BA53-43DA-8B2D-FCA7C7FEC31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A4E84C-847C-421B-82AE-6E9B6C28EF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2536FF-31C3-4EA3-87FA-FDE27A94FDE2}">
      <dgm:prSet/>
      <dgm:spPr/>
      <dgm:t>
        <a:bodyPr/>
        <a:lstStyle/>
        <a:p>
          <a:r>
            <a:rPr lang="en-US" dirty="0"/>
            <a:t>Required to do 2 exercises each year and 1 of them must be an Operational Based Exercise </a:t>
          </a:r>
        </a:p>
      </dgm:t>
    </dgm:pt>
    <dgm:pt modelId="{F8C12E3E-3469-45F3-9407-8FAF1A2C8A3D}" type="parTrans" cxnId="{12F95A61-6FFA-4686-AD89-E1303F197AEF}">
      <dgm:prSet/>
      <dgm:spPr/>
      <dgm:t>
        <a:bodyPr/>
        <a:lstStyle/>
        <a:p>
          <a:endParaRPr lang="en-US"/>
        </a:p>
      </dgm:t>
    </dgm:pt>
    <dgm:pt modelId="{F43D9C4A-483E-449F-8144-028FA85CEA7F}" type="sibTrans" cxnId="{12F95A61-6FFA-4686-AD89-E1303F197AEF}">
      <dgm:prSet/>
      <dgm:spPr/>
      <dgm:t>
        <a:bodyPr/>
        <a:lstStyle/>
        <a:p>
          <a:endParaRPr lang="en-US"/>
        </a:p>
      </dgm:t>
    </dgm:pt>
    <dgm:pt modelId="{2BC18DE4-DEC4-47E8-8DB6-888D42E59870}">
      <dgm:prSet/>
      <dgm:spPr/>
      <dgm:t>
        <a:bodyPr/>
        <a:lstStyle/>
        <a:p>
          <a:r>
            <a:rPr lang="en-US" dirty="0"/>
            <a:t>Functional (FE)</a:t>
          </a:r>
        </a:p>
      </dgm:t>
    </dgm:pt>
    <dgm:pt modelId="{2BFFC74E-238E-45E7-96CE-891C6D27B7F8}" type="parTrans" cxnId="{079837BE-7F17-47D8-8F7A-3CA1D75F4C59}">
      <dgm:prSet/>
      <dgm:spPr/>
      <dgm:t>
        <a:bodyPr/>
        <a:lstStyle/>
        <a:p>
          <a:endParaRPr lang="en-US"/>
        </a:p>
      </dgm:t>
    </dgm:pt>
    <dgm:pt modelId="{81602E22-08DB-43F2-9245-044E7EA02E52}" type="sibTrans" cxnId="{079837BE-7F17-47D8-8F7A-3CA1D75F4C59}">
      <dgm:prSet/>
      <dgm:spPr/>
      <dgm:t>
        <a:bodyPr/>
        <a:lstStyle/>
        <a:p>
          <a:endParaRPr lang="en-US"/>
        </a:p>
      </dgm:t>
    </dgm:pt>
    <dgm:pt modelId="{D07C0A5E-035B-44B2-9F77-077F78936050}">
      <dgm:prSet/>
      <dgm:spPr/>
      <dgm:t>
        <a:bodyPr/>
        <a:lstStyle/>
        <a:p>
          <a:r>
            <a:rPr lang="en-US" dirty="0"/>
            <a:t>Patient Movement</a:t>
          </a:r>
        </a:p>
      </dgm:t>
    </dgm:pt>
    <dgm:pt modelId="{3CFA44ED-C8C0-4297-9FEB-47CE30EC68C9}" type="parTrans" cxnId="{E1D24832-247C-48CE-A1DE-A25FE334776A}">
      <dgm:prSet/>
      <dgm:spPr/>
      <dgm:t>
        <a:bodyPr/>
        <a:lstStyle/>
        <a:p>
          <a:endParaRPr lang="en-US"/>
        </a:p>
      </dgm:t>
    </dgm:pt>
    <dgm:pt modelId="{6E1647BE-65E6-4B65-9678-CE9C74EB74B4}" type="sibTrans" cxnId="{E1D24832-247C-48CE-A1DE-A25FE334776A}">
      <dgm:prSet/>
      <dgm:spPr/>
      <dgm:t>
        <a:bodyPr/>
        <a:lstStyle/>
        <a:p>
          <a:endParaRPr lang="en-US"/>
        </a:p>
      </dgm:t>
    </dgm:pt>
    <dgm:pt modelId="{B5B274FF-8CA7-4209-B9F9-52B1CB1A19CE}">
      <dgm:prSet/>
      <dgm:spPr/>
      <dgm:t>
        <a:bodyPr/>
        <a:lstStyle/>
        <a:p>
          <a:r>
            <a:rPr lang="en-US" dirty="0"/>
            <a:t>Activation of incident command</a:t>
          </a:r>
        </a:p>
      </dgm:t>
    </dgm:pt>
    <dgm:pt modelId="{BED07213-2B35-4488-9A02-806818544E18}" type="parTrans" cxnId="{E80D374D-D48D-4347-B005-6B66F627AE29}">
      <dgm:prSet/>
      <dgm:spPr/>
      <dgm:t>
        <a:bodyPr/>
        <a:lstStyle/>
        <a:p>
          <a:endParaRPr lang="en-US"/>
        </a:p>
      </dgm:t>
    </dgm:pt>
    <dgm:pt modelId="{F97F4A7B-BB6A-47AC-8A1A-4BACB3C29C96}" type="sibTrans" cxnId="{E80D374D-D48D-4347-B005-6B66F627AE29}">
      <dgm:prSet/>
      <dgm:spPr/>
      <dgm:t>
        <a:bodyPr/>
        <a:lstStyle/>
        <a:p>
          <a:endParaRPr lang="en-US"/>
        </a:p>
      </dgm:t>
    </dgm:pt>
    <dgm:pt modelId="{A5DEC9A2-BD5B-4310-8B0C-03B26F8A20B9}">
      <dgm:prSet/>
      <dgm:spPr/>
      <dgm:t>
        <a:bodyPr/>
        <a:lstStyle/>
        <a:p>
          <a:r>
            <a:rPr lang="en-US" dirty="0"/>
            <a:t>Real events can count as a Full-Scale Exercise</a:t>
          </a:r>
        </a:p>
      </dgm:t>
    </dgm:pt>
    <dgm:pt modelId="{1692A3DC-DBC2-46D0-879E-0C80E3BB6006}" type="parTrans" cxnId="{C6AA2A68-4787-497D-BB7D-FE69A2788307}">
      <dgm:prSet/>
      <dgm:spPr/>
      <dgm:t>
        <a:bodyPr/>
        <a:lstStyle/>
        <a:p>
          <a:endParaRPr lang="en-US"/>
        </a:p>
      </dgm:t>
    </dgm:pt>
    <dgm:pt modelId="{C4C81174-9657-4F12-9FFB-535F1288DFE6}" type="sibTrans" cxnId="{C6AA2A68-4787-497D-BB7D-FE69A2788307}">
      <dgm:prSet/>
      <dgm:spPr/>
      <dgm:t>
        <a:bodyPr/>
        <a:lstStyle/>
        <a:p>
          <a:endParaRPr lang="en-US"/>
        </a:p>
      </dgm:t>
    </dgm:pt>
    <dgm:pt modelId="{4716411D-73DD-4FE7-8F66-E70D1360A685}">
      <dgm:prSet/>
      <dgm:spPr/>
      <dgm:t>
        <a:bodyPr/>
        <a:lstStyle/>
        <a:p>
          <a:r>
            <a:rPr lang="en-US" b="0" dirty="0"/>
            <a:t>“Boots on the ground” response (e.g., EMS, law enforcement, fire, mock victims/patients)</a:t>
          </a:r>
        </a:p>
      </dgm:t>
    </dgm:pt>
    <dgm:pt modelId="{F9CD2CB7-3A22-494E-801C-002A70DA9300}" type="parTrans" cxnId="{24729837-CE10-4DDE-A92A-CE1E61DF873A}">
      <dgm:prSet/>
      <dgm:spPr/>
      <dgm:t>
        <a:bodyPr/>
        <a:lstStyle/>
        <a:p>
          <a:endParaRPr lang="en-US"/>
        </a:p>
      </dgm:t>
    </dgm:pt>
    <dgm:pt modelId="{168CFB54-326A-45A6-BC34-BD5D539B21DE}" type="sibTrans" cxnId="{24729837-CE10-4DDE-A92A-CE1E61DF873A}">
      <dgm:prSet/>
      <dgm:spPr/>
      <dgm:t>
        <a:bodyPr/>
        <a:lstStyle/>
        <a:p>
          <a:endParaRPr lang="en-US"/>
        </a:p>
      </dgm:t>
    </dgm:pt>
    <dgm:pt modelId="{D02F10F0-38C3-44AD-993D-86E4048A9C27}">
      <dgm:prSet/>
      <dgm:spPr/>
      <dgm:t>
        <a:bodyPr/>
        <a:lstStyle/>
        <a:p>
          <a:r>
            <a:rPr lang="en-US" dirty="0"/>
            <a:t>Full Scale Exercise (FSE) - as close to the real deal as you can get</a:t>
          </a:r>
        </a:p>
      </dgm:t>
    </dgm:pt>
    <dgm:pt modelId="{BC4AD39E-CF17-4AAB-BA2D-B3FE6AA207E5}" type="parTrans" cxnId="{DAEE6FF5-75E0-4C4A-9D07-ACD914618C2B}">
      <dgm:prSet/>
      <dgm:spPr/>
      <dgm:t>
        <a:bodyPr/>
        <a:lstStyle/>
        <a:p>
          <a:endParaRPr lang="en-US"/>
        </a:p>
      </dgm:t>
    </dgm:pt>
    <dgm:pt modelId="{9A993AC8-BABB-4ECE-A109-77C831AD07EF}" type="sibTrans" cxnId="{DAEE6FF5-75E0-4C4A-9D07-ACD914618C2B}">
      <dgm:prSet/>
      <dgm:spPr/>
      <dgm:t>
        <a:bodyPr/>
        <a:lstStyle/>
        <a:p>
          <a:endParaRPr lang="en-US"/>
        </a:p>
      </dgm:t>
    </dgm:pt>
    <dgm:pt modelId="{6EA629E4-8189-4BA2-A08B-448C39034645}">
      <dgm:prSet/>
      <dgm:spPr/>
      <dgm:t>
        <a:bodyPr/>
        <a:lstStyle/>
        <a:p>
          <a:r>
            <a:rPr lang="en-US" dirty="0"/>
            <a:t>Test specific procedures</a:t>
          </a:r>
        </a:p>
      </dgm:t>
    </dgm:pt>
    <dgm:pt modelId="{4B8F7890-B9F5-4FD0-9832-C87C28352C14}" type="parTrans" cxnId="{5F8F49E0-A500-4BE2-B1D1-D2856B8A1B3B}">
      <dgm:prSet/>
      <dgm:spPr/>
      <dgm:t>
        <a:bodyPr/>
        <a:lstStyle/>
        <a:p>
          <a:endParaRPr lang="en-US"/>
        </a:p>
      </dgm:t>
    </dgm:pt>
    <dgm:pt modelId="{79890D76-103B-45FC-A728-E2C910E1033A}" type="sibTrans" cxnId="{5F8F49E0-A500-4BE2-B1D1-D2856B8A1B3B}">
      <dgm:prSet/>
      <dgm:spPr/>
      <dgm:t>
        <a:bodyPr/>
        <a:lstStyle/>
        <a:p>
          <a:endParaRPr lang="en-US"/>
        </a:p>
      </dgm:t>
    </dgm:pt>
    <dgm:pt modelId="{0A096E43-4C47-448F-B844-CA1A1A6377D6}">
      <dgm:prSet/>
      <dgm:spPr/>
      <dgm:t>
        <a:bodyPr/>
        <a:lstStyle/>
        <a:p>
          <a:r>
            <a:rPr lang="en-US" dirty="0"/>
            <a:t>Coordination among community partners</a:t>
          </a:r>
        </a:p>
      </dgm:t>
    </dgm:pt>
    <dgm:pt modelId="{C0772874-1769-4C1D-8C14-8A1E040E1BD8}" type="parTrans" cxnId="{9F6789DB-B58C-4B91-89BA-04BD6599DB6C}">
      <dgm:prSet/>
      <dgm:spPr/>
      <dgm:t>
        <a:bodyPr/>
        <a:lstStyle/>
        <a:p>
          <a:endParaRPr lang="en-US"/>
        </a:p>
      </dgm:t>
    </dgm:pt>
    <dgm:pt modelId="{4BA842A1-26D1-4A5F-8390-1CF549D00224}" type="sibTrans" cxnId="{9F6789DB-B58C-4B91-89BA-04BD6599DB6C}">
      <dgm:prSet/>
      <dgm:spPr/>
      <dgm:t>
        <a:bodyPr/>
        <a:lstStyle/>
        <a:p>
          <a:endParaRPr lang="en-US"/>
        </a:p>
      </dgm:t>
    </dgm:pt>
    <dgm:pt modelId="{173FCFA4-5967-4A07-971D-CB1A3AEDA912}">
      <dgm:prSet/>
      <dgm:spPr/>
      <dgm:t>
        <a:bodyPr/>
        <a:lstStyle/>
        <a:p>
          <a:r>
            <a:rPr lang="en-US" dirty="0"/>
            <a:t>Debriefing occurs</a:t>
          </a:r>
        </a:p>
      </dgm:t>
    </dgm:pt>
    <dgm:pt modelId="{DAB5DBFC-111D-41CD-BB45-13B7E0811C2E}" type="parTrans" cxnId="{9FC13C22-C5CD-4DEF-85EB-9E26588EC35F}">
      <dgm:prSet/>
      <dgm:spPr/>
      <dgm:t>
        <a:bodyPr/>
        <a:lstStyle/>
        <a:p>
          <a:endParaRPr lang="en-US"/>
        </a:p>
      </dgm:t>
    </dgm:pt>
    <dgm:pt modelId="{662512C1-8721-455E-9D94-00854E933485}" type="sibTrans" cxnId="{9FC13C22-C5CD-4DEF-85EB-9E26588EC35F}">
      <dgm:prSet/>
      <dgm:spPr/>
      <dgm:t>
        <a:bodyPr/>
        <a:lstStyle/>
        <a:p>
          <a:endParaRPr lang="en-US"/>
        </a:p>
      </dgm:t>
    </dgm:pt>
    <dgm:pt modelId="{5546EE9B-87B2-4F49-BEC8-B73E15171A45}">
      <dgm:prSet/>
      <dgm:spPr/>
      <dgm:t>
        <a:bodyPr/>
        <a:lstStyle/>
        <a:p>
          <a:r>
            <a:rPr lang="en-US" dirty="0"/>
            <a:t>Involves community partners</a:t>
          </a:r>
        </a:p>
      </dgm:t>
    </dgm:pt>
    <dgm:pt modelId="{8B907AD1-C5D0-4E4E-BF7B-7D29A33930BA}" type="parTrans" cxnId="{D941BB21-242E-43C5-A28C-2500AD95FBBF}">
      <dgm:prSet/>
      <dgm:spPr/>
    </dgm:pt>
    <dgm:pt modelId="{EBAD01D9-E796-49EC-9401-96F5AAE3DED8}" type="sibTrans" cxnId="{D941BB21-242E-43C5-A28C-2500AD95FBBF}">
      <dgm:prSet/>
      <dgm:spPr/>
    </dgm:pt>
    <dgm:pt modelId="{9F65FE78-B64A-46F1-809A-A9D0A847DE93}">
      <dgm:prSet/>
      <dgm:spPr/>
      <dgm:t>
        <a:bodyPr/>
        <a:lstStyle/>
        <a:p>
          <a:r>
            <a:rPr lang="en-US" dirty="0"/>
            <a:t>Must be documented fully in an AAR/IP</a:t>
          </a:r>
        </a:p>
      </dgm:t>
    </dgm:pt>
    <dgm:pt modelId="{28D95C96-A9F3-4FA3-9CE3-B846859B974C}" type="parTrans" cxnId="{D80B093E-FEDE-4047-8FA2-0F2F8752C51F}">
      <dgm:prSet/>
      <dgm:spPr/>
    </dgm:pt>
    <dgm:pt modelId="{34034342-717F-4515-AECF-2CA768518C4F}" type="sibTrans" cxnId="{D80B093E-FEDE-4047-8FA2-0F2F8752C51F}">
      <dgm:prSet/>
      <dgm:spPr/>
    </dgm:pt>
    <dgm:pt modelId="{7969BCF1-9AD7-404F-829B-336797718931}">
      <dgm:prSet/>
      <dgm:spPr/>
      <dgm:t>
        <a:bodyPr/>
        <a:lstStyle/>
        <a:p>
          <a:r>
            <a:rPr lang="en-US" dirty="0"/>
            <a:t>Update disaster plans as needed from lessons learned</a:t>
          </a:r>
        </a:p>
      </dgm:t>
    </dgm:pt>
    <dgm:pt modelId="{79B08F2D-3A07-4054-9E66-675457B477E0}" type="parTrans" cxnId="{07B0DD1F-081D-4BBD-B34C-DAFF7D4E5E7D}">
      <dgm:prSet/>
      <dgm:spPr/>
    </dgm:pt>
    <dgm:pt modelId="{F797F75B-526A-4F91-88A0-E885CAAED309}" type="sibTrans" cxnId="{07B0DD1F-081D-4BBD-B34C-DAFF7D4E5E7D}">
      <dgm:prSet/>
      <dgm:spPr/>
    </dgm:pt>
    <dgm:pt modelId="{1CADF4DE-1919-4346-85A7-0EFB982C5887}" type="pres">
      <dgm:prSet presAssocID="{6FA4E84C-847C-421B-82AE-6E9B6C28EF93}" presName="linear" presStyleCnt="0">
        <dgm:presLayoutVars>
          <dgm:dir/>
          <dgm:animLvl val="lvl"/>
          <dgm:resizeHandles val="exact"/>
        </dgm:presLayoutVars>
      </dgm:prSet>
      <dgm:spPr/>
    </dgm:pt>
    <dgm:pt modelId="{307B7B16-7147-4779-BC07-88DC3A2DDCFE}" type="pres">
      <dgm:prSet presAssocID="{1D2536FF-31C3-4EA3-87FA-FDE27A94FDE2}" presName="parentLin" presStyleCnt="0"/>
      <dgm:spPr/>
    </dgm:pt>
    <dgm:pt modelId="{FD7B88CD-F116-4A88-904E-D310432AD3C2}" type="pres">
      <dgm:prSet presAssocID="{1D2536FF-31C3-4EA3-87FA-FDE27A94FDE2}" presName="parentLeftMargin" presStyleLbl="node1" presStyleIdx="0" presStyleCnt="2"/>
      <dgm:spPr/>
    </dgm:pt>
    <dgm:pt modelId="{77E563DF-68B2-462A-B269-1D71E23B226C}" type="pres">
      <dgm:prSet presAssocID="{1D2536FF-31C3-4EA3-87FA-FDE27A94FDE2}" presName="parentText" presStyleLbl="node1" presStyleIdx="0" presStyleCnt="2">
        <dgm:presLayoutVars>
          <dgm:chMax val="0"/>
          <dgm:bulletEnabled val="1"/>
        </dgm:presLayoutVars>
      </dgm:prSet>
      <dgm:spPr/>
    </dgm:pt>
    <dgm:pt modelId="{DC4A716F-6A04-45C6-8770-E7FB00A5FDE5}" type="pres">
      <dgm:prSet presAssocID="{1D2536FF-31C3-4EA3-87FA-FDE27A94FDE2}" presName="negativeSpace" presStyleCnt="0"/>
      <dgm:spPr/>
    </dgm:pt>
    <dgm:pt modelId="{FF84BE3A-DC84-45F4-B72D-00A60E9ED957}" type="pres">
      <dgm:prSet presAssocID="{1D2536FF-31C3-4EA3-87FA-FDE27A94FDE2}" presName="childText" presStyleLbl="conFgAcc1" presStyleIdx="0" presStyleCnt="2">
        <dgm:presLayoutVars>
          <dgm:bulletEnabled val="1"/>
        </dgm:presLayoutVars>
      </dgm:prSet>
      <dgm:spPr/>
    </dgm:pt>
    <dgm:pt modelId="{D00DBD1A-A43F-4CA4-BEC7-41560E1E5244}" type="pres">
      <dgm:prSet presAssocID="{F43D9C4A-483E-449F-8144-028FA85CEA7F}" presName="spaceBetweenRectangles" presStyleCnt="0"/>
      <dgm:spPr/>
    </dgm:pt>
    <dgm:pt modelId="{8D8920A2-7ED1-4A11-8B6B-365656DEE117}" type="pres">
      <dgm:prSet presAssocID="{A5DEC9A2-BD5B-4310-8B0C-03B26F8A20B9}" presName="parentLin" presStyleCnt="0"/>
      <dgm:spPr/>
    </dgm:pt>
    <dgm:pt modelId="{23E28D5B-AFF0-4D97-A243-F82005968F12}" type="pres">
      <dgm:prSet presAssocID="{A5DEC9A2-BD5B-4310-8B0C-03B26F8A20B9}" presName="parentLeftMargin" presStyleLbl="node1" presStyleIdx="0" presStyleCnt="2"/>
      <dgm:spPr/>
    </dgm:pt>
    <dgm:pt modelId="{E14C7ED8-8591-40CE-87D0-120460538BC9}" type="pres">
      <dgm:prSet presAssocID="{A5DEC9A2-BD5B-4310-8B0C-03B26F8A20B9}" presName="parentText" presStyleLbl="node1" presStyleIdx="1" presStyleCnt="2">
        <dgm:presLayoutVars>
          <dgm:chMax val="0"/>
          <dgm:bulletEnabled val="1"/>
        </dgm:presLayoutVars>
      </dgm:prSet>
      <dgm:spPr/>
    </dgm:pt>
    <dgm:pt modelId="{D2098BAC-D54E-4FFD-A937-BFB6B1AFD251}" type="pres">
      <dgm:prSet presAssocID="{A5DEC9A2-BD5B-4310-8B0C-03B26F8A20B9}" presName="negativeSpace" presStyleCnt="0"/>
      <dgm:spPr/>
    </dgm:pt>
    <dgm:pt modelId="{1FC4FEA2-5321-4A1B-BF1B-B390B0B95121}" type="pres">
      <dgm:prSet presAssocID="{A5DEC9A2-BD5B-4310-8B0C-03B26F8A20B9}" presName="childText" presStyleLbl="conFgAcc1" presStyleIdx="1" presStyleCnt="2">
        <dgm:presLayoutVars>
          <dgm:bulletEnabled val="1"/>
        </dgm:presLayoutVars>
      </dgm:prSet>
      <dgm:spPr/>
    </dgm:pt>
  </dgm:ptLst>
  <dgm:cxnLst>
    <dgm:cxn modelId="{3BECB709-20A3-48F4-B641-2F18D384B6FA}" type="presOf" srcId="{2BC18DE4-DEC4-47E8-8DB6-888D42E59870}" destId="{FF84BE3A-DC84-45F4-B72D-00A60E9ED957}" srcOrd="0" destOrd="0" presId="urn:microsoft.com/office/officeart/2005/8/layout/list1"/>
    <dgm:cxn modelId="{07B0DD1F-081D-4BBD-B34C-DAFF7D4E5E7D}" srcId="{A5DEC9A2-BD5B-4310-8B0C-03B26F8A20B9}" destId="{7969BCF1-9AD7-404F-829B-336797718931}" srcOrd="2" destOrd="0" parTransId="{79B08F2D-3A07-4054-9E66-675457B477E0}" sibTransId="{F797F75B-526A-4F91-88A0-E885CAAED309}"/>
    <dgm:cxn modelId="{0DE45D20-4762-42CA-914C-5033584EC86B}" type="presOf" srcId="{A5DEC9A2-BD5B-4310-8B0C-03B26F8A20B9}" destId="{23E28D5B-AFF0-4D97-A243-F82005968F12}" srcOrd="0" destOrd="0" presId="urn:microsoft.com/office/officeart/2005/8/layout/list1"/>
    <dgm:cxn modelId="{D941BB21-242E-43C5-A28C-2500AD95FBBF}" srcId="{D02F10F0-38C3-44AD-993D-86E4048A9C27}" destId="{5546EE9B-87B2-4F49-BEC8-B73E15171A45}" srcOrd="3" destOrd="0" parTransId="{8B907AD1-C5D0-4E4E-BF7B-7D29A33930BA}" sibTransId="{EBAD01D9-E796-49EC-9401-96F5AAE3DED8}"/>
    <dgm:cxn modelId="{9FC13C22-C5CD-4DEF-85EB-9E26588EC35F}" srcId="{A5DEC9A2-BD5B-4310-8B0C-03B26F8A20B9}" destId="{173FCFA4-5967-4A07-971D-CB1A3AEDA912}" srcOrd="0" destOrd="0" parTransId="{DAB5DBFC-111D-41CD-BB45-13B7E0811C2E}" sibTransId="{662512C1-8721-455E-9D94-00854E933485}"/>
    <dgm:cxn modelId="{0812FD24-CD5C-4269-9B57-D38A6579B9A3}" type="presOf" srcId="{0A096E43-4C47-448F-B844-CA1A1A6377D6}" destId="{FF84BE3A-DC84-45F4-B72D-00A60E9ED957}" srcOrd="0" destOrd="2" presId="urn:microsoft.com/office/officeart/2005/8/layout/list1"/>
    <dgm:cxn modelId="{3FE55F28-EF4C-4BBB-9B2C-5BC238F85672}" type="presOf" srcId="{9F65FE78-B64A-46F1-809A-A9D0A847DE93}" destId="{1FC4FEA2-5321-4A1B-BF1B-B390B0B95121}" srcOrd="0" destOrd="1" presId="urn:microsoft.com/office/officeart/2005/8/layout/list1"/>
    <dgm:cxn modelId="{E1D24832-247C-48CE-A1DE-A25FE334776A}" srcId="{D02F10F0-38C3-44AD-993D-86E4048A9C27}" destId="{D07C0A5E-035B-44B2-9F77-077F78936050}" srcOrd="1" destOrd="0" parTransId="{3CFA44ED-C8C0-4297-9FEB-47CE30EC68C9}" sibTransId="{6E1647BE-65E6-4B65-9678-CE9C74EB74B4}"/>
    <dgm:cxn modelId="{24729837-CE10-4DDE-A92A-CE1E61DF873A}" srcId="{D02F10F0-38C3-44AD-993D-86E4048A9C27}" destId="{4716411D-73DD-4FE7-8F66-E70D1360A685}" srcOrd="0" destOrd="0" parTransId="{F9CD2CB7-3A22-494E-801C-002A70DA9300}" sibTransId="{168CFB54-326A-45A6-BC34-BD5D539B21DE}"/>
    <dgm:cxn modelId="{D80B093E-FEDE-4047-8FA2-0F2F8752C51F}" srcId="{A5DEC9A2-BD5B-4310-8B0C-03B26F8A20B9}" destId="{9F65FE78-B64A-46F1-809A-A9D0A847DE93}" srcOrd="1" destOrd="0" parTransId="{28D95C96-A9F3-4FA3-9CE3-B846859B974C}" sibTransId="{34034342-717F-4515-AECF-2CA768518C4F}"/>
    <dgm:cxn modelId="{0A661B3F-95C3-42CA-B1CF-289EB5286E46}" type="presOf" srcId="{173FCFA4-5967-4A07-971D-CB1A3AEDA912}" destId="{1FC4FEA2-5321-4A1B-BF1B-B390B0B95121}" srcOrd="0" destOrd="0" presId="urn:microsoft.com/office/officeart/2005/8/layout/list1"/>
    <dgm:cxn modelId="{12F95A61-6FFA-4686-AD89-E1303F197AEF}" srcId="{6FA4E84C-847C-421B-82AE-6E9B6C28EF93}" destId="{1D2536FF-31C3-4EA3-87FA-FDE27A94FDE2}" srcOrd="0" destOrd="0" parTransId="{F8C12E3E-3469-45F3-9407-8FAF1A2C8A3D}" sibTransId="{F43D9C4A-483E-449F-8144-028FA85CEA7F}"/>
    <dgm:cxn modelId="{CF8E7565-E723-483D-B707-0689262C8DCC}" type="presOf" srcId="{D07C0A5E-035B-44B2-9F77-077F78936050}" destId="{FF84BE3A-DC84-45F4-B72D-00A60E9ED957}" srcOrd="0" destOrd="5" presId="urn:microsoft.com/office/officeart/2005/8/layout/list1"/>
    <dgm:cxn modelId="{C6AA2A68-4787-497D-BB7D-FE69A2788307}" srcId="{6FA4E84C-847C-421B-82AE-6E9B6C28EF93}" destId="{A5DEC9A2-BD5B-4310-8B0C-03B26F8A20B9}" srcOrd="1" destOrd="0" parTransId="{1692A3DC-DBC2-46D0-879E-0C80E3BB6006}" sibTransId="{C4C81174-9657-4F12-9FFB-535F1288DFE6}"/>
    <dgm:cxn modelId="{E80D374D-D48D-4347-B005-6B66F627AE29}" srcId="{D02F10F0-38C3-44AD-993D-86E4048A9C27}" destId="{B5B274FF-8CA7-4209-B9F9-52B1CB1A19CE}" srcOrd="2" destOrd="0" parTransId="{BED07213-2B35-4488-9A02-806818544E18}" sibTransId="{F97F4A7B-BB6A-47AC-8A1A-4BACB3C29C96}"/>
    <dgm:cxn modelId="{92867154-C5A5-430E-922E-8CBC0244CA01}" type="presOf" srcId="{6FA4E84C-847C-421B-82AE-6E9B6C28EF93}" destId="{1CADF4DE-1919-4346-85A7-0EFB982C5887}" srcOrd="0" destOrd="0" presId="urn:microsoft.com/office/officeart/2005/8/layout/list1"/>
    <dgm:cxn modelId="{C9A80380-C95E-4CA3-8B1B-90A6847C8A4B}" type="presOf" srcId="{B5B274FF-8CA7-4209-B9F9-52B1CB1A19CE}" destId="{FF84BE3A-DC84-45F4-B72D-00A60E9ED957}" srcOrd="0" destOrd="6" presId="urn:microsoft.com/office/officeart/2005/8/layout/list1"/>
    <dgm:cxn modelId="{ABB6FC80-6231-450D-9C0E-265D5141F00F}" type="presOf" srcId="{1D2536FF-31C3-4EA3-87FA-FDE27A94FDE2}" destId="{77E563DF-68B2-462A-B269-1D71E23B226C}" srcOrd="1" destOrd="0" presId="urn:microsoft.com/office/officeart/2005/8/layout/list1"/>
    <dgm:cxn modelId="{DD39D58B-B768-4397-98FA-60345114A17B}" type="presOf" srcId="{7969BCF1-9AD7-404F-829B-336797718931}" destId="{1FC4FEA2-5321-4A1B-BF1B-B390B0B95121}" srcOrd="0" destOrd="2" presId="urn:microsoft.com/office/officeart/2005/8/layout/list1"/>
    <dgm:cxn modelId="{F1EF1C8C-F49A-41D5-AA82-DFA2CCA2DD18}" type="presOf" srcId="{5546EE9B-87B2-4F49-BEC8-B73E15171A45}" destId="{FF84BE3A-DC84-45F4-B72D-00A60E9ED957}" srcOrd="0" destOrd="7" presId="urn:microsoft.com/office/officeart/2005/8/layout/list1"/>
    <dgm:cxn modelId="{629F4EB2-EB1B-4B37-9946-6DD1AACAB140}" type="presOf" srcId="{4716411D-73DD-4FE7-8F66-E70D1360A685}" destId="{FF84BE3A-DC84-45F4-B72D-00A60E9ED957}" srcOrd="0" destOrd="4" presId="urn:microsoft.com/office/officeart/2005/8/layout/list1"/>
    <dgm:cxn modelId="{079837BE-7F17-47D8-8F7A-3CA1D75F4C59}" srcId="{1D2536FF-31C3-4EA3-87FA-FDE27A94FDE2}" destId="{2BC18DE4-DEC4-47E8-8DB6-888D42E59870}" srcOrd="0" destOrd="0" parTransId="{2BFFC74E-238E-45E7-96CE-891C6D27B7F8}" sibTransId="{81602E22-08DB-43F2-9245-044E7EA02E52}"/>
    <dgm:cxn modelId="{CD1E4CC1-35E2-4718-9C15-6B8D605D874E}" type="presOf" srcId="{6EA629E4-8189-4BA2-A08B-448C39034645}" destId="{FF84BE3A-DC84-45F4-B72D-00A60E9ED957}" srcOrd="0" destOrd="1" presId="urn:microsoft.com/office/officeart/2005/8/layout/list1"/>
    <dgm:cxn modelId="{F74E97C1-6139-491D-870C-606EF4D7E289}" type="presOf" srcId="{1D2536FF-31C3-4EA3-87FA-FDE27A94FDE2}" destId="{FD7B88CD-F116-4A88-904E-D310432AD3C2}" srcOrd="0" destOrd="0" presId="urn:microsoft.com/office/officeart/2005/8/layout/list1"/>
    <dgm:cxn modelId="{48E0F1C1-DFBF-46DE-B449-E5A57149C021}" type="presOf" srcId="{D02F10F0-38C3-44AD-993D-86E4048A9C27}" destId="{FF84BE3A-DC84-45F4-B72D-00A60E9ED957}" srcOrd="0" destOrd="3" presId="urn:microsoft.com/office/officeart/2005/8/layout/list1"/>
    <dgm:cxn modelId="{9F6789DB-B58C-4B91-89BA-04BD6599DB6C}" srcId="{2BC18DE4-DEC4-47E8-8DB6-888D42E59870}" destId="{0A096E43-4C47-448F-B844-CA1A1A6377D6}" srcOrd="1" destOrd="0" parTransId="{C0772874-1769-4C1D-8C14-8A1E040E1BD8}" sibTransId="{4BA842A1-26D1-4A5F-8390-1CF549D00224}"/>
    <dgm:cxn modelId="{5F8F49E0-A500-4BE2-B1D1-D2856B8A1B3B}" srcId="{2BC18DE4-DEC4-47E8-8DB6-888D42E59870}" destId="{6EA629E4-8189-4BA2-A08B-448C39034645}" srcOrd="0" destOrd="0" parTransId="{4B8F7890-B9F5-4FD0-9832-C87C28352C14}" sibTransId="{79890D76-103B-45FC-A728-E2C910E1033A}"/>
    <dgm:cxn modelId="{510E49E4-0A9A-4BD0-929B-6E8C11A66B5D}" type="presOf" srcId="{A5DEC9A2-BD5B-4310-8B0C-03B26F8A20B9}" destId="{E14C7ED8-8591-40CE-87D0-120460538BC9}" srcOrd="1" destOrd="0" presId="urn:microsoft.com/office/officeart/2005/8/layout/list1"/>
    <dgm:cxn modelId="{DAEE6FF5-75E0-4C4A-9D07-ACD914618C2B}" srcId="{1D2536FF-31C3-4EA3-87FA-FDE27A94FDE2}" destId="{D02F10F0-38C3-44AD-993D-86E4048A9C27}" srcOrd="1" destOrd="0" parTransId="{BC4AD39E-CF17-4AAB-BA2D-B3FE6AA207E5}" sibTransId="{9A993AC8-BABB-4ECE-A109-77C831AD07EF}"/>
    <dgm:cxn modelId="{CD6C8FA2-A7A5-4B08-9CDF-FF811C567095}" type="presParOf" srcId="{1CADF4DE-1919-4346-85A7-0EFB982C5887}" destId="{307B7B16-7147-4779-BC07-88DC3A2DDCFE}" srcOrd="0" destOrd="0" presId="urn:microsoft.com/office/officeart/2005/8/layout/list1"/>
    <dgm:cxn modelId="{02705F2D-6083-4910-AD1E-C09142E30D54}" type="presParOf" srcId="{307B7B16-7147-4779-BC07-88DC3A2DDCFE}" destId="{FD7B88CD-F116-4A88-904E-D310432AD3C2}" srcOrd="0" destOrd="0" presId="urn:microsoft.com/office/officeart/2005/8/layout/list1"/>
    <dgm:cxn modelId="{F291ACD6-804F-49B6-A4FF-95013744F235}" type="presParOf" srcId="{307B7B16-7147-4779-BC07-88DC3A2DDCFE}" destId="{77E563DF-68B2-462A-B269-1D71E23B226C}" srcOrd="1" destOrd="0" presId="urn:microsoft.com/office/officeart/2005/8/layout/list1"/>
    <dgm:cxn modelId="{21A8EB8B-4B31-4341-A239-97161465F695}" type="presParOf" srcId="{1CADF4DE-1919-4346-85A7-0EFB982C5887}" destId="{DC4A716F-6A04-45C6-8770-E7FB00A5FDE5}" srcOrd="1" destOrd="0" presId="urn:microsoft.com/office/officeart/2005/8/layout/list1"/>
    <dgm:cxn modelId="{3920DE9A-AE38-4C1A-8CFF-6C507DB94741}" type="presParOf" srcId="{1CADF4DE-1919-4346-85A7-0EFB982C5887}" destId="{FF84BE3A-DC84-45F4-B72D-00A60E9ED957}" srcOrd="2" destOrd="0" presId="urn:microsoft.com/office/officeart/2005/8/layout/list1"/>
    <dgm:cxn modelId="{04D08D68-CC9B-4D90-838D-FBFCC4DDFE25}" type="presParOf" srcId="{1CADF4DE-1919-4346-85A7-0EFB982C5887}" destId="{D00DBD1A-A43F-4CA4-BEC7-41560E1E5244}" srcOrd="3" destOrd="0" presId="urn:microsoft.com/office/officeart/2005/8/layout/list1"/>
    <dgm:cxn modelId="{93C3A4FB-BB3D-4888-82E3-13ED8247CA89}" type="presParOf" srcId="{1CADF4DE-1919-4346-85A7-0EFB982C5887}" destId="{8D8920A2-7ED1-4A11-8B6B-365656DEE117}" srcOrd="4" destOrd="0" presId="urn:microsoft.com/office/officeart/2005/8/layout/list1"/>
    <dgm:cxn modelId="{15C9714F-69E6-4BBA-84C0-C24C15EBDE95}" type="presParOf" srcId="{8D8920A2-7ED1-4A11-8B6B-365656DEE117}" destId="{23E28D5B-AFF0-4D97-A243-F82005968F12}" srcOrd="0" destOrd="0" presId="urn:microsoft.com/office/officeart/2005/8/layout/list1"/>
    <dgm:cxn modelId="{2AAE4835-55FA-4C1B-A025-38D6DAE4A894}" type="presParOf" srcId="{8D8920A2-7ED1-4A11-8B6B-365656DEE117}" destId="{E14C7ED8-8591-40CE-87D0-120460538BC9}" srcOrd="1" destOrd="0" presId="urn:microsoft.com/office/officeart/2005/8/layout/list1"/>
    <dgm:cxn modelId="{83FD1B82-BE8E-4B79-B69E-6BA05869C9F2}" type="presParOf" srcId="{1CADF4DE-1919-4346-85A7-0EFB982C5887}" destId="{D2098BAC-D54E-4FFD-A937-BFB6B1AFD251}" srcOrd="5" destOrd="0" presId="urn:microsoft.com/office/officeart/2005/8/layout/list1"/>
    <dgm:cxn modelId="{B80969EF-032F-4DBE-9F85-A79E3B194CEB}" type="presParOf" srcId="{1CADF4DE-1919-4346-85A7-0EFB982C5887}" destId="{1FC4FEA2-5321-4A1B-BF1B-B390B0B951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0" y="1080611"/>
          <a:ext cx="1083010" cy="1440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Incident Occurs</a:t>
          </a:r>
        </a:p>
      </dsp:txBody>
      <dsp:txXfrm>
        <a:off x="52868" y="1133479"/>
        <a:ext cx="977274" cy="1335078"/>
      </dsp:txXfrm>
    </dsp:sp>
    <dsp:sp modelId="{211C8442-3383-4B80-9C2F-421751473FB7}">
      <dsp:nvSpPr>
        <dsp:cNvPr id="0" name=""/>
        <dsp:cNvSpPr/>
      </dsp:nvSpPr>
      <dsp:spPr>
        <a:xfrm>
          <a:off x="1167980" y="1094414"/>
          <a:ext cx="2000856" cy="1440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Call 911 and ask to activate an incident command alert</a:t>
          </a:r>
        </a:p>
      </dsp:txBody>
      <dsp:txXfrm>
        <a:off x="1238315" y="1164749"/>
        <a:ext cx="1860186" cy="1300144"/>
      </dsp:txXfrm>
    </dsp:sp>
    <dsp:sp modelId="{F9E8C59B-FC33-4B17-B41D-B965660B4A93}">
      <dsp:nvSpPr>
        <dsp:cNvPr id="0" name=""/>
        <dsp:cNvSpPr/>
      </dsp:nvSpPr>
      <dsp:spPr>
        <a:xfrm>
          <a:off x="3248930" y="1094442"/>
          <a:ext cx="2398907" cy="1440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Incident commander on call, key incident command staff, and other key stakeholders gather on conference call</a:t>
          </a:r>
        </a:p>
      </dsp:txBody>
      <dsp:txXfrm>
        <a:off x="3319265" y="1164777"/>
        <a:ext cx="2258237" cy="1300144"/>
      </dsp:txXfrm>
    </dsp:sp>
    <dsp:sp modelId="{8913816C-AE16-4F0C-A2A9-8E863C6F5C1E}">
      <dsp:nvSpPr>
        <dsp:cNvPr id="0" name=""/>
        <dsp:cNvSpPr/>
      </dsp:nvSpPr>
      <dsp:spPr>
        <a:xfrm>
          <a:off x="5717288" y="1073695"/>
          <a:ext cx="2398907" cy="14408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Incident commander gathers information and decides whether to activate the Emergency Operations Plan (EOP)</a:t>
          </a:r>
        </a:p>
      </dsp:txBody>
      <dsp:txXfrm>
        <a:off x="5787623" y="1144030"/>
        <a:ext cx="2258237" cy="1300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E6A35-3CFB-4F14-99FF-F37C36BBF0E5}">
      <dsp:nvSpPr>
        <dsp:cNvPr id="0" name=""/>
        <dsp:cNvSpPr/>
      </dsp:nvSpPr>
      <dsp:spPr>
        <a:xfrm rot="10800000">
          <a:off x="0" y="540"/>
          <a:ext cx="4044412" cy="949093"/>
        </a:xfrm>
        <a:prstGeom prst="trapezoid">
          <a:avLst>
            <a:gd name="adj" fmla="val 5326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Federal</a:t>
          </a:r>
        </a:p>
      </dsp:txBody>
      <dsp:txXfrm rot="-10800000">
        <a:off x="707772" y="540"/>
        <a:ext cx="2628867" cy="949093"/>
      </dsp:txXfrm>
    </dsp:sp>
    <dsp:sp modelId="{2DEB2DE9-42EE-4B5A-A1DF-B6D5B4978801}">
      <dsp:nvSpPr>
        <dsp:cNvPr id="0" name=""/>
        <dsp:cNvSpPr/>
      </dsp:nvSpPr>
      <dsp:spPr>
        <a:xfrm rot="10800000">
          <a:off x="505551" y="949093"/>
          <a:ext cx="3033309" cy="949093"/>
        </a:xfrm>
        <a:prstGeom prst="trapezoid">
          <a:avLst>
            <a:gd name="adj" fmla="val 53267"/>
          </a:avLst>
        </a:prstGeom>
        <a:solidFill>
          <a:schemeClr val="accent2">
            <a:hueOff val="-468938"/>
            <a:satOff val="0"/>
            <a:lumOff val="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State</a:t>
          </a:r>
        </a:p>
      </dsp:txBody>
      <dsp:txXfrm rot="-10800000">
        <a:off x="1036380" y="949093"/>
        <a:ext cx="1971650" cy="949093"/>
      </dsp:txXfrm>
    </dsp:sp>
    <dsp:sp modelId="{6721F143-139B-4221-8286-F1EB2A972C59}">
      <dsp:nvSpPr>
        <dsp:cNvPr id="0" name=""/>
        <dsp:cNvSpPr/>
      </dsp:nvSpPr>
      <dsp:spPr>
        <a:xfrm rot="10800000">
          <a:off x="1011103" y="1898186"/>
          <a:ext cx="2022206" cy="949093"/>
        </a:xfrm>
        <a:prstGeom prst="trapezoid">
          <a:avLst>
            <a:gd name="adj" fmla="val 53267"/>
          </a:avLst>
        </a:prstGeom>
        <a:solidFill>
          <a:schemeClr val="accent2">
            <a:hueOff val="-937875"/>
            <a:satOff val="0"/>
            <a:lumOff val="6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Regional Healthcare Coalitions</a:t>
          </a:r>
        </a:p>
      </dsp:txBody>
      <dsp:txXfrm rot="-10800000">
        <a:off x="1364989" y="1898186"/>
        <a:ext cx="1314433" cy="949093"/>
      </dsp:txXfrm>
    </dsp:sp>
    <dsp:sp modelId="{3152CF0E-FC81-49CE-A177-360BE901A4B4}">
      <dsp:nvSpPr>
        <dsp:cNvPr id="0" name=""/>
        <dsp:cNvSpPr/>
      </dsp:nvSpPr>
      <dsp:spPr>
        <a:xfrm rot="10800000">
          <a:off x="1516654" y="2847279"/>
          <a:ext cx="1011103" cy="949093"/>
        </a:xfrm>
        <a:prstGeom prst="trapezoid">
          <a:avLst>
            <a:gd name="adj" fmla="val 53267"/>
          </a:avLst>
        </a:prstGeom>
        <a:solidFill>
          <a:schemeClr val="accent2">
            <a:hueOff val="-1406813"/>
            <a:satOff val="0"/>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Local</a:t>
          </a:r>
        </a:p>
      </dsp:txBody>
      <dsp:txXfrm rot="-10800000">
        <a:off x="1516654" y="2847279"/>
        <a:ext cx="1011103" cy="949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2528-FA01-453A-81F6-D76BAE8EF57C}">
      <dsp:nvSpPr>
        <dsp:cNvPr id="0" name=""/>
        <dsp:cNvSpPr/>
      </dsp:nvSpPr>
      <dsp:spPr>
        <a:xfrm>
          <a:off x="0" y="1242216"/>
          <a:ext cx="8059807"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F15A13-D65B-4229-A29A-3D631EC88C49}">
      <dsp:nvSpPr>
        <dsp:cNvPr id="0" name=""/>
        <dsp:cNvSpPr/>
      </dsp:nvSpPr>
      <dsp:spPr>
        <a:xfrm>
          <a:off x="402990" y="40703"/>
          <a:ext cx="5641864" cy="16147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Emergency Operations Plan is deactivated, and Incident Command closes when situation is stabilized</a:t>
          </a:r>
        </a:p>
      </dsp:txBody>
      <dsp:txXfrm>
        <a:off x="481818" y="119531"/>
        <a:ext cx="5484208" cy="1457136"/>
      </dsp:txXfrm>
    </dsp:sp>
    <dsp:sp modelId="{5D7AE1DE-91E6-4DAB-B5CA-F53F9E4DD79B}">
      <dsp:nvSpPr>
        <dsp:cNvPr id="0" name=""/>
        <dsp:cNvSpPr/>
      </dsp:nvSpPr>
      <dsp:spPr>
        <a:xfrm>
          <a:off x="0" y="3050585"/>
          <a:ext cx="8059807" cy="705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A76A0-684C-483C-B1C8-E4B42698346B}">
      <dsp:nvSpPr>
        <dsp:cNvPr id="0" name=""/>
        <dsp:cNvSpPr/>
      </dsp:nvSpPr>
      <dsp:spPr>
        <a:xfrm>
          <a:off x="402990" y="2099016"/>
          <a:ext cx="5641864" cy="136484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All disaster privileges end when the EOP is deactivated</a:t>
          </a:r>
        </a:p>
      </dsp:txBody>
      <dsp:txXfrm>
        <a:off x="469616" y="2165642"/>
        <a:ext cx="5508612" cy="1231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1EEB3-71D5-46E2-8CAD-1D6A9A602BC2}">
      <dsp:nvSpPr>
        <dsp:cNvPr id="0" name=""/>
        <dsp:cNvSpPr/>
      </dsp:nvSpPr>
      <dsp:spPr>
        <a:xfrm>
          <a:off x="0" y="237189"/>
          <a:ext cx="8235950" cy="27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7AA58-5D29-43FE-B99D-7ED96AE0350C}">
      <dsp:nvSpPr>
        <dsp:cNvPr id="0" name=""/>
        <dsp:cNvSpPr/>
      </dsp:nvSpPr>
      <dsp:spPr>
        <a:xfrm>
          <a:off x="411797" y="74829"/>
          <a:ext cx="5765165" cy="32472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910" tIns="0" rIns="217910" bIns="0" numCol="1" spcCol="1270" anchor="ctr" anchorCtr="0">
          <a:noAutofit/>
        </a:bodyPr>
        <a:lstStyle/>
        <a:p>
          <a:pPr marL="0" lvl="0" indent="0" algn="l" defTabSz="488950">
            <a:lnSpc>
              <a:spcPct val="90000"/>
            </a:lnSpc>
            <a:spcBef>
              <a:spcPct val="0"/>
            </a:spcBef>
            <a:spcAft>
              <a:spcPct val="35000"/>
            </a:spcAft>
            <a:buNone/>
          </a:pPr>
          <a:r>
            <a:rPr lang="en-US" sz="1100" kern="1200"/>
            <a:t>Debriefing occurs to identify what went well and lessons learned</a:t>
          </a:r>
        </a:p>
      </dsp:txBody>
      <dsp:txXfrm>
        <a:off x="427649" y="90681"/>
        <a:ext cx="5733461" cy="293016"/>
      </dsp:txXfrm>
    </dsp:sp>
    <dsp:sp modelId="{A94912A3-8F15-4584-943A-BC6700675684}">
      <dsp:nvSpPr>
        <dsp:cNvPr id="0" name=""/>
        <dsp:cNvSpPr/>
      </dsp:nvSpPr>
      <dsp:spPr>
        <a:xfrm>
          <a:off x="0" y="736149"/>
          <a:ext cx="8235950" cy="1091475"/>
        </a:xfrm>
        <a:prstGeom prst="rect">
          <a:avLst/>
        </a:prstGeom>
        <a:solidFill>
          <a:schemeClr val="lt1">
            <a:alpha val="90000"/>
            <a:hueOff val="0"/>
            <a:satOff val="0"/>
            <a:lumOff val="0"/>
            <a:alphaOff val="0"/>
          </a:schemeClr>
        </a:solidFill>
        <a:ln w="25400" cap="flat" cmpd="sng" algn="ctr">
          <a:solidFill>
            <a:schemeClr val="accent4">
              <a:hueOff val="-1494304"/>
              <a:satOff val="5597"/>
              <a:lumOff val="43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201" tIns="229108" rIns="639201"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Emergency Management is required to do create a written document called an After Action Report and Improvement Plan to capture what went well and key lessons learned, including recommendations for improvement</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Groups/Teams are formed for improvement planning to follow up on each after action item identified</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AAR/IP is </a:t>
          </a:r>
          <a:r>
            <a:rPr lang="en-US" sz="1100" u="sng" kern="1200" dirty="0"/>
            <a:t>not</a:t>
          </a:r>
          <a:r>
            <a:rPr lang="en-US" sz="1100" kern="1200" dirty="0"/>
            <a:t> closed until every after-action item is complete</a:t>
          </a:r>
        </a:p>
      </dsp:txBody>
      <dsp:txXfrm>
        <a:off x="0" y="736149"/>
        <a:ext cx="8235950" cy="1091475"/>
      </dsp:txXfrm>
    </dsp:sp>
    <dsp:sp modelId="{E5F801E7-00E2-4B8F-8BE6-0A718C828BDC}">
      <dsp:nvSpPr>
        <dsp:cNvPr id="0" name=""/>
        <dsp:cNvSpPr/>
      </dsp:nvSpPr>
      <dsp:spPr>
        <a:xfrm>
          <a:off x="411797" y="573789"/>
          <a:ext cx="6522419" cy="324720"/>
        </a:xfrm>
        <a:prstGeom prst="roundRect">
          <a:avLst/>
        </a:prstGeom>
        <a:solidFill>
          <a:schemeClr val="accent4">
            <a:hueOff val="-1494304"/>
            <a:satOff val="5597"/>
            <a:lumOff val="43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910" tIns="0" rIns="217910" bIns="0" numCol="1" spcCol="1270" anchor="ctr" anchorCtr="0">
          <a:noAutofit/>
        </a:bodyPr>
        <a:lstStyle/>
        <a:p>
          <a:pPr marL="0" lvl="0" indent="0" algn="l" defTabSz="488950">
            <a:lnSpc>
              <a:spcPct val="90000"/>
            </a:lnSpc>
            <a:spcBef>
              <a:spcPct val="0"/>
            </a:spcBef>
            <a:spcAft>
              <a:spcPct val="35000"/>
            </a:spcAft>
            <a:buNone/>
          </a:pPr>
          <a:r>
            <a:rPr lang="en-US" sz="1100" kern="1200"/>
            <a:t>After Action Report/Improvement Plan (AAR/IP)</a:t>
          </a:r>
        </a:p>
      </dsp:txBody>
      <dsp:txXfrm>
        <a:off x="427649" y="589641"/>
        <a:ext cx="6490715" cy="293016"/>
      </dsp:txXfrm>
    </dsp:sp>
    <dsp:sp modelId="{38BF523B-59DF-4718-8E6A-E88BFAE429A2}">
      <dsp:nvSpPr>
        <dsp:cNvPr id="0" name=""/>
        <dsp:cNvSpPr/>
      </dsp:nvSpPr>
      <dsp:spPr>
        <a:xfrm>
          <a:off x="0" y="2049384"/>
          <a:ext cx="8235950" cy="796950"/>
        </a:xfrm>
        <a:prstGeom prst="rect">
          <a:avLst/>
        </a:prstGeom>
        <a:solidFill>
          <a:schemeClr val="lt1">
            <a:alpha val="90000"/>
            <a:hueOff val="0"/>
            <a:satOff val="0"/>
            <a:lumOff val="0"/>
            <a:alphaOff val="0"/>
          </a:schemeClr>
        </a:solidFill>
        <a:ln w="25400" cap="flat" cmpd="sng" algn="ctr">
          <a:solidFill>
            <a:schemeClr val="accent4">
              <a:hueOff val="-2988608"/>
              <a:satOff val="11195"/>
              <a:lumOff val="87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201" tIns="229108" rIns="639201"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Anyone involved in event</a:t>
          </a:r>
        </a:p>
        <a:p>
          <a:pPr marL="57150" lvl="1" indent="-57150" algn="l" defTabSz="488950">
            <a:lnSpc>
              <a:spcPct val="90000"/>
            </a:lnSpc>
            <a:spcBef>
              <a:spcPct val="0"/>
            </a:spcBef>
            <a:spcAft>
              <a:spcPct val="15000"/>
            </a:spcAft>
            <a:buChar char="•"/>
          </a:pPr>
          <a:r>
            <a:rPr lang="en-US" sz="1100" kern="1200"/>
            <a:t>Regulatory agencies</a:t>
          </a:r>
        </a:p>
        <a:p>
          <a:pPr marL="57150" lvl="1" indent="-57150" algn="l" defTabSz="488950">
            <a:lnSpc>
              <a:spcPct val="90000"/>
            </a:lnSpc>
            <a:spcBef>
              <a:spcPct val="0"/>
            </a:spcBef>
            <a:spcAft>
              <a:spcPct val="15000"/>
            </a:spcAft>
            <a:buChar char="•"/>
          </a:pPr>
          <a:r>
            <a:rPr lang="en-US" sz="1100" kern="1200"/>
            <a:t>FEMA – federal funding</a:t>
          </a:r>
        </a:p>
      </dsp:txBody>
      <dsp:txXfrm>
        <a:off x="0" y="2049384"/>
        <a:ext cx="8235950" cy="796950"/>
      </dsp:txXfrm>
    </dsp:sp>
    <dsp:sp modelId="{542D2FC3-305E-4CC8-BAFC-49E894AD716E}">
      <dsp:nvSpPr>
        <dsp:cNvPr id="0" name=""/>
        <dsp:cNvSpPr/>
      </dsp:nvSpPr>
      <dsp:spPr>
        <a:xfrm>
          <a:off x="411797" y="1887024"/>
          <a:ext cx="6522419" cy="324720"/>
        </a:xfrm>
        <a:prstGeom prst="roundRect">
          <a:avLst/>
        </a:prstGeom>
        <a:solidFill>
          <a:schemeClr val="accent4">
            <a:hueOff val="-2988608"/>
            <a:satOff val="11195"/>
            <a:lumOff val="87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910" tIns="0" rIns="217910" bIns="0" numCol="1" spcCol="1270" anchor="ctr" anchorCtr="0">
          <a:noAutofit/>
        </a:bodyPr>
        <a:lstStyle/>
        <a:p>
          <a:pPr marL="0" lvl="0" indent="0" algn="l" defTabSz="488950">
            <a:lnSpc>
              <a:spcPct val="90000"/>
            </a:lnSpc>
            <a:spcBef>
              <a:spcPct val="0"/>
            </a:spcBef>
            <a:spcAft>
              <a:spcPct val="35000"/>
            </a:spcAft>
            <a:buNone/>
          </a:pPr>
          <a:r>
            <a:rPr lang="en-US" sz="1100" kern="1200" dirty="0"/>
            <a:t>Sharing AAR/IP</a:t>
          </a:r>
        </a:p>
      </dsp:txBody>
      <dsp:txXfrm>
        <a:off x="427649" y="1902876"/>
        <a:ext cx="6490715" cy="293016"/>
      </dsp:txXfrm>
    </dsp:sp>
    <dsp:sp modelId="{12CE4BDF-BA53-43DA-8B2D-FCA7C7FEC318}">
      <dsp:nvSpPr>
        <dsp:cNvPr id="0" name=""/>
        <dsp:cNvSpPr/>
      </dsp:nvSpPr>
      <dsp:spPr>
        <a:xfrm>
          <a:off x="0" y="3068094"/>
          <a:ext cx="8235950" cy="459112"/>
        </a:xfrm>
        <a:prstGeom prst="rect">
          <a:avLst/>
        </a:prstGeom>
        <a:solidFill>
          <a:schemeClr val="lt1">
            <a:alpha val="90000"/>
            <a:hueOff val="0"/>
            <a:satOff val="0"/>
            <a:lumOff val="0"/>
            <a:alphaOff val="0"/>
          </a:schemeClr>
        </a:solidFill>
        <a:ln w="25400" cap="flat" cmpd="sng" algn="ctr">
          <a:solidFill>
            <a:schemeClr val="accent4">
              <a:hueOff val="-4482912"/>
              <a:satOff val="16792"/>
              <a:lumOff val="13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201" tIns="229108" rIns="63920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Update disaster plans as needed from lessons learned</a:t>
          </a:r>
        </a:p>
      </dsp:txBody>
      <dsp:txXfrm>
        <a:off x="0" y="3068094"/>
        <a:ext cx="8235950" cy="459112"/>
      </dsp:txXfrm>
    </dsp:sp>
    <dsp:sp modelId="{A72BA461-339A-4984-A2BF-3E652F67B06B}">
      <dsp:nvSpPr>
        <dsp:cNvPr id="0" name=""/>
        <dsp:cNvSpPr/>
      </dsp:nvSpPr>
      <dsp:spPr>
        <a:xfrm>
          <a:off x="411797" y="2905734"/>
          <a:ext cx="5765165" cy="324720"/>
        </a:xfrm>
        <a:prstGeom prst="roundRect">
          <a:avLst/>
        </a:prstGeom>
        <a:solidFill>
          <a:schemeClr val="accent4">
            <a:hueOff val="-4482912"/>
            <a:satOff val="16792"/>
            <a:lumOff val="131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910" tIns="0" rIns="217910" bIns="0" numCol="1" spcCol="1270" anchor="ctr" anchorCtr="0">
          <a:noAutofit/>
        </a:bodyPr>
        <a:lstStyle/>
        <a:p>
          <a:pPr marL="0" lvl="0" indent="0" algn="l" defTabSz="488950">
            <a:lnSpc>
              <a:spcPct val="90000"/>
            </a:lnSpc>
            <a:spcBef>
              <a:spcPct val="0"/>
            </a:spcBef>
            <a:spcAft>
              <a:spcPct val="35000"/>
            </a:spcAft>
            <a:buNone/>
          </a:pPr>
          <a:r>
            <a:rPr lang="en-US" sz="1100" kern="1200" dirty="0"/>
            <a:t>Update Plans</a:t>
          </a:r>
        </a:p>
      </dsp:txBody>
      <dsp:txXfrm>
        <a:off x="427649" y="2921586"/>
        <a:ext cx="5733461"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BE3A-DC84-45F4-B72D-00A60E9ED957}">
      <dsp:nvSpPr>
        <dsp:cNvPr id="0" name=""/>
        <dsp:cNvSpPr/>
      </dsp:nvSpPr>
      <dsp:spPr>
        <a:xfrm>
          <a:off x="0" y="230035"/>
          <a:ext cx="6556032" cy="2129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270764" rIns="50882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Functional (FE)</a:t>
          </a:r>
        </a:p>
        <a:p>
          <a:pPr marL="228600" lvl="2" indent="-114300" algn="l" defTabSz="577850">
            <a:lnSpc>
              <a:spcPct val="90000"/>
            </a:lnSpc>
            <a:spcBef>
              <a:spcPct val="0"/>
            </a:spcBef>
            <a:spcAft>
              <a:spcPct val="15000"/>
            </a:spcAft>
            <a:buChar char="•"/>
          </a:pPr>
          <a:r>
            <a:rPr lang="en-US" sz="1300" kern="1200" dirty="0"/>
            <a:t>Test specific procedures</a:t>
          </a:r>
        </a:p>
        <a:p>
          <a:pPr marL="228600" lvl="2" indent="-114300" algn="l" defTabSz="577850">
            <a:lnSpc>
              <a:spcPct val="90000"/>
            </a:lnSpc>
            <a:spcBef>
              <a:spcPct val="0"/>
            </a:spcBef>
            <a:spcAft>
              <a:spcPct val="15000"/>
            </a:spcAft>
            <a:buChar char="•"/>
          </a:pPr>
          <a:r>
            <a:rPr lang="en-US" sz="1300" kern="1200" dirty="0"/>
            <a:t>Coordination among community partners</a:t>
          </a:r>
        </a:p>
        <a:p>
          <a:pPr marL="114300" lvl="1" indent="-114300" algn="l" defTabSz="577850">
            <a:lnSpc>
              <a:spcPct val="90000"/>
            </a:lnSpc>
            <a:spcBef>
              <a:spcPct val="0"/>
            </a:spcBef>
            <a:spcAft>
              <a:spcPct val="15000"/>
            </a:spcAft>
            <a:buChar char="•"/>
          </a:pPr>
          <a:r>
            <a:rPr lang="en-US" sz="1300" kern="1200" dirty="0"/>
            <a:t>Full Scale Exercise (FSE) - as close to the real deal as you can get</a:t>
          </a:r>
        </a:p>
        <a:p>
          <a:pPr marL="228600" lvl="2" indent="-114300" algn="l" defTabSz="577850">
            <a:lnSpc>
              <a:spcPct val="90000"/>
            </a:lnSpc>
            <a:spcBef>
              <a:spcPct val="0"/>
            </a:spcBef>
            <a:spcAft>
              <a:spcPct val="15000"/>
            </a:spcAft>
            <a:buChar char="•"/>
          </a:pPr>
          <a:r>
            <a:rPr lang="en-US" sz="1300" b="0" kern="1200" dirty="0"/>
            <a:t>“Boots on the ground” response (e.g., EMS, law enforcement, fire, mock victims/patients)</a:t>
          </a:r>
        </a:p>
        <a:p>
          <a:pPr marL="228600" lvl="2" indent="-114300" algn="l" defTabSz="577850">
            <a:lnSpc>
              <a:spcPct val="90000"/>
            </a:lnSpc>
            <a:spcBef>
              <a:spcPct val="0"/>
            </a:spcBef>
            <a:spcAft>
              <a:spcPct val="15000"/>
            </a:spcAft>
            <a:buChar char="•"/>
          </a:pPr>
          <a:r>
            <a:rPr lang="en-US" sz="1300" kern="1200" dirty="0"/>
            <a:t>Patient Movement</a:t>
          </a:r>
        </a:p>
        <a:p>
          <a:pPr marL="228600" lvl="2" indent="-114300" algn="l" defTabSz="577850">
            <a:lnSpc>
              <a:spcPct val="90000"/>
            </a:lnSpc>
            <a:spcBef>
              <a:spcPct val="0"/>
            </a:spcBef>
            <a:spcAft>
              <a:spcPct val="15000"/>
            </a:spcAft>
            <a:buChar char="•"/>
          </a:pPr>
          <a:r>
            <a:rPr lang="en-US" sz="1300" kern="1200" dirty="0"/>
            <a:t>Activation of incident command</a:t>
          </a:r>
        </a:p>
        <a:p>
          <a:pPr marL="228600" lvl="2" indent="-114300" algn="l" defTabSz="577850">
            <a:lnSpc>
              <a:spcPct val="90000"/>
            </a:lnSpc>
            <a:spcBef>
              <a:spcPct val="0"/>
            </a:spcBef>
            <a:spcAft>
              <a:spcPct val="15000"/>
            </a:spcAft>
            <a:buChar char="•"/>
          </a:pPr>
          <a:r>
            <a:rPr lang="en-US" sz="1300" kern="1200" dirty="0"/>
            <a:t>Involves community partners</a:t>
          </a:r>
        </a:p>
      </dsp:txBody>
      <dsp:txXfrm>
        <a:off x="0" y="230035"/>
        <a:ext cx="6556032" cy="2129400"/>
      </dsp:txXfrm>
    </dsp:sp>
    <dsp:sp modelId="{77E563DF-68B2-462A-B269-1D71E23B226C}">
      <dsp:nvSpPr>
        <dsp:cNvPr id="0" name=""/>
        <dsp:cNvSpPr/>
      </dsp:nvSpPr>
      <dsp:spPr>
        <a:xfrm>
          <a:off x="327801" y="38155"/>
          <a:ext cx="458922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577850">
            <a:lnSpc>
              <a:spcPct val="90000"/>
            </a:lnSpc>
            <a:spcBef>
              <a:spcPct val="0"/>
            </a:spcBef>
            <a:spcAft>
              <a:spcPct val="35000"/>
            </a:spcAft>
            <a:buNone/>
          </a:pPr>
          <a:r>
            <a:rPr lang="en-US" sz="1300" kern="1200" dirty="0"/>
            <a:t>Required to do 2 exercises each year and 1 of them must be an Operational Based Exercise </a:t>
          </a:r>
        </a:p>
      </dsp:txBody>
      <dsp:txXfrm>
        <a:off x="346535" y="56889"/>
        <a:ext cx="4551754" cy="346292"/>
      </dsp:txXfrm>
    </dsp:sp>
    <dsp:sp modelId="{1FC4FEA2-5321-4A1B-BF1B-B390B0B95121}">
      <dsp:nvSpPr>
        <dsp:cNvPr id="0" name=""/>
        <dsp:cNvSpPr/>
      </dsp:nvSpPr>
      <dsp:spPr>
        <a:xfrm>
          <a:off x="0" y="2621515"/>
          <a:ext cx="6556032" cy="941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270764" rIns="50882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Debriefing occurs</a:t>
          </a:r>
        </a:p>
        <a:p>
          <a:pPr marL="114300" lvl="1" indent="-114300" algn="l" defTabSz="577850">
            <a:lnSpc>
              <a:spcPct val="90000"/>
            </a:lnSpc>
            <a:spcBef>
              <a:spcPct val="0"/>
            </a:spcBef>
            <a:spcAft>
              <a:spcPct val="15000"/>
            </a:spcAft>
            <a:buChar char="•"/>
          </a:pPr>
          <a:r>
            <a:rPr lang="en-US" sz="1300" kern="1200" dirty="0"/>
            <a:t>Must be documented fully in an AAR/IP</a:t>
          </a:r>
        </a:p>
        <a:p>
          <a:pPr marL="114300" lvl="1" indent="-114300" algn="l" defTabSz="577850">
            <a:lnSpc>
              <a:spcPct val="90000"/>
            </a:lnSpc>
            <a:spcBef>
              <a:spcPct val="0"/>
            </a:spcBef>
            <a:spcAft>
              <a:spcPct val="15000"/>
            </a:spcAft>
            <a:buChar char="•"/>
          </a:pPr>
          <a:r>
            <a:rPr lang="en-US" sz="1300" kern="1200" dirty="0"/>
            <a:t>Update disaster plans as needed from lessons learned</a:t>
          </a:r>
        </a:p>
      </dsp:txBody>
      <dsp:txXfrm>
        <a:off x="0" y="2621515"/>
        <a:ext cx="6556032" cy="941850"/>
      </dsp:txXfrm>
    </dsp:sp>
    <dsp:sp modelId="{E14C7ED8-8591-40CE-87D0-120460538BC9}">
      <dsp:nvSpPr>
        <dsp:cNvPr id="0" name=""/>
        <dsp:cNvSpPr/>
      </dsp:nvSpPr>
      <dsp:spPr>
        <a:xfrm>
          <a:off x="327801" y="2429635"/>
          <a:ext cx="458922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577850">
            <a:lnSpc>
              <a:spcPct val="90000"/>
            </a:lnSpc>
            <a:spcBef>
              <a:spcPct val="0"/>
            </a:spcBef>
            <a:spcAft>
              <a:spcPct val="35000"/>
            </a:spcAft>
            <a:buNone/>
          </a:pPr>
          <a:r>
            <a:rPr lang="en-US" sz="1300" kern="1200" dirty="0"/>
            <a:t>Real events can count as a Full-Scale Exercise</a:t>
          </a:r>
        </a:p>
      </dsp:txBody>
      <dsp:txXfrm>
        <a:off x="346535" y="2448369"/>
        <a:ext cx="455175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9/6/2022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9/6/2022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3</a:t>
            </a:fld>
            <a:endParaRPr lang="en-US"/>
          </a:p>
        </p:txBody>
      </p:sp>
    </p:spTree>
    <p:extLst>
      <p:ext uri="{BB962C8B-B14F-4D97-AF65-F5344CB8AC3E}">
        <p14:creationId xmlns:p14="http://schemas.microsoft.com/office/powerpoint/2010/main" val="364646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023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606531-871A-44E4-96DF-78B7B2D81F40}" type="slidenum">
              <a:rPr lang="en-US" smtClean="0"/>
              <a:t>34</a:t>
            </a:fld>
            <a:endParaRPr lang="en-US"/>
          </a:p>
        </p:txBody>
      </p:sp>
    </p:spTree>
    <p:extLst>
      <p:ext uri="{BB962C8B-B14F-4D97-AF65-F5344CB8AC3E}">
        <p14:creationId xmlns:p14="http://schemas.microsoft.com/office/powerpoint/2010/main" val="386621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CE49E04F-5861-4B36-BEDA-5A4581EA3C9D}" type="slidenum">
              <a:rPr lang="en-US" altLang="en-US"/>
              <a:pPr>
                <a:defRPr/>
              </a:pPr>
              <a:t>‹#›</a:t>
            </a:fld>
            <a:endParaRPr lang="en-US" altLang="en-US"/>
          </a:p>
        </p:txBody>
      </p:sp>
    </p:spTree>
    <p:extLst>
      <p:ext uri="{BB962C8B-B14F-4D97-AF65-F5344CB8AC3E}">
        <p14:creationId xmlns:p14="http://schemas.microsoft.com/office/powerpoint/2010/main" val="117442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0">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79" r:id="rId8"/>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mailto:chic@trinity-health.org" TargetMode="External"/><Relationship Id="rId2" Type="http://schemas.openxmlformats.org/officeDocument/2006/relationships/hyperlink" Target="mailto:aaic@trinity-health.org" TargetMode="External"/><Relationship Id="rId1" Type="http://schemas.openxmlformats.org/officeDocument/2006/relationships/slideLayout" Target="../slideLayouts/slideLayout4.xml"/><Relationship Id="rId4" Type="http://schemas.openxmlformats.org/officeDocument/2006/relationships/hyperlink" Target="mailto:lvic@trinity-health.org"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2.png"/><Relationship Id="rId4" Type="http://schemas.openxmlformats.org/officeDocument/2006/relationships/diagramLayout" Target="../diagrams/layout5.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11%20Individual%20Rights%20Regarding%20Restrictions%20and%20Confidential%20Communications%20%20%2008%2E01%2E21%2Epdf&amp;parent=%2Fsites%2FSO%2DPolicyProcedures%2FShared%20Documents%2FIntegrity%20and%20Compliance%2FPrivacy%20and%20Security%20Procedures" TargetMode="External"/><Relationship Id="rId2"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3%20Use%20and%20Disclosure%20of%20Protected%20Health%20Information%20%20%2008%2E01%2E21%2Epdf&amp;parent=%2Fsites%2FSO%2DPolicyProcedures%2FShared%20Documents%2FIntegrity%20and%20Compliance%2FPrivacy%20and%20Security%20Procedures" TargetMode="External"/><Relationship Id="rId1" Type="http://schemas.openxmlformats.org/officeDocument/2006/relationships/slideLayout" Target="../slideLayouts/slideLayout4.xml"/><Relationship Id="rId4" Type="http://schemas.openxmlformats.org/officeDocument/2006/relationships/hyperlink" Target="https://mytrinityhealth.sharepoint.com/sites/SO-PolicyProcedures/Shared%20Documents/Forms/AllItems.aspx?id=%2Fsites%2FSO%2DPolicyProcedures%2FShared%20Documents%2FIntegrity%20and%20Compliance%2FPrivacy%20and%20Security%20Procedures%2FICP%2E16%20Verification%20of%20Individuals%20Requesting%20Access%20or%20Disclosure%20of%20PHI%20%20%2008%2E01%2E21%2Epdf&amp;parent=%2Fsites%2FSO%2DPolicyProcedures%2FShared%20Documents%2FIntegrity%20and%20Compliance%2FPrivacy%20and%20Security%20Procedur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slideLayout" Target="../slideLayouts/slideLayout8.xml"/><Relationship Id="rId4"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6.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jpeg"/><Relationship Id="rId5" Type="http://schemas.openxmlformats.org/officeDocument/2006/relationships/hyperlink" Target="https://www.gp-medical.com.au/home-page/products/hospital-and-manual-handling-products/evacuation-products/albacmat-emergency-rescue-mat/" TargetMode="External"/><Relationship Id="rId4"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9.emf"/><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ytrinityhealth.sharepoint.com/sites/MI-EmergencyPrep/SitePages/EM-AnnArbor-Brighton-Canton-Chelsea-Livingston-AssocOffsites.aspx"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Jacquelyn.Smith@trinity-health.org" TargetMode="External"/><Relationship Id="rId2" Type="http://schemas.openxmlformats.org/officeDocument/2006/relationships/hyperlink" Target="mailto:Denise.Bechard@trinity-health.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7888" y="1819807"/>
            <a:ext cx="7919711" cy="752215"/>
          </a:xfrm>
        </p:spPr>
        <p:txBody>
          <a:bodyPr/>
          <a:lstStyle/>
          <a:p>
            <a:r>
              <a:rPr lang="en-US" dirty="0"/>
              <a:t>SJMHS- Emergency Management</a:t>
            </a:r>
          </a:p>
        </p:txBody>
      </p:sp>
      <p:sp>
        <p:nvSpPr>
          <p:cNvPr id="4" name="Footer Placeholder 3"/>
          <p:cNvSpPr>
            <a:spLocks noGrp="1"/>
          </p:cNvSpPr>
          <p:nvPr>
            <p:ph type="ftr" sz="quarter" idx="4294967295"/>
          </p:nvPr>
        </p:nvSpPr>
        <p:spPr>
          <a:xfrm>
            <a:off x="5308600" y="4883150"/>
            <a:ext cx="3835400" cy="185738"/>
          </a:xfrm>
        </p:spPr>
        <p:txBody>
          <a:bodyPr/>
          <a:lstStyle/>
          <a:p>
            <a:r>
              <a:rPr lang="en-US"/>
              <a:t>©2022 Trinity Health, All Rights Reserved</a:t>
            </a:r>
            <a:endParaRPr lang="en-US" dirty="0"/>
          </a:p>
        </p:txBody>
      </p:sp>
      <p:sp>
        <p:nvSpPr>
          <p:cNvPr id="5" name="Slide Number Placeholder 4"/>
          <p:cNvSpPr>
            <a:spLocks noGrp="1"/>
          </p:cNvSpPr>
          <p:nvPr>
            <p:ph type="sldNum" sz="quarter" idx="4294967295"/>
          </p:nvPr>
        </p:nvSpPr>
        <p:spPr>
          <a:xfrm>
            <a:off x="8737600" y="4832350"/>
            <a:ext cx="406400" cy="273050"/>
          </a:xfrm>
        </p:spPr>
        <p:txBody>
          <a:bodyPr/>
          <a:lstStyle/>
          <a:p>
            <a:fld id="{489F9553-C816-6842-8939-EE75ECF7EB2B}" type="slidenum">
              <a:rPr lang="en-US" smtClean="0"/>
              <a:pPr/>
              <a:t>1</a:t>
            </a:fld>
            <a:endParaRPr lang="en-US" dirty="0"/>
          </a:p>
        </p:txBody>
      </p:sp>
      <p:sp>
        <p:nvSpPr>
          <p:cNvPr id="10" name="TextBox 9">
            <a:extLst>
              <a:ext uri="{FF2B5EF4-FFF2-40B4-BE49-F238E27FC236}">
                <a16:creationId xmlns:a16="http://schemas.microsoft.com/office/drawing/2014/main" id="{9775401E-4A64-44AD-A233-2FA31B34F6C5}"/>
              </a:ext>
            </a:extLst>
          </p:cNvPr>
          <p:cNvSpPr txBox="1"/>
          <p:nvPr/>
        </p:nvSpPr>
        <p:spPr>
          <a:xfrm>
            <a:off x="710096" y="2693390"/>
            <a:ext cx="4598504" cy="369332"/>
          </a:xfrm>
          <a:prstGeom prst="rect">
            <a:avLst/>
          </a:prstGeom>
          <a:noFill/>
        </p:spPr>
        <p:txBody>
          <a:bodyPr wrap="square">
            <a:spAutoFit/>
          </a:bodyPr>
          <a:lstStyle/>
          <a:p>
            <a:r>
              <a:rPr lang="en-US" dirty="0">
                <a:solidFill>
                  <a:schemeClr val="tx2"/>
                </a:solidFill>
              </a:rPr>
              <a:t>Overview &amp; Concepts</a:t>
            </a:r>
          </a:p>
        </p:txBody>
      </p:sp>
    </p:spTree>
    <p:extLst>
      <p:ext uri="{BB962C8B-B14F-4D97-AF65-F5344CB8AC3E}">
        <p14:creationId xmlns:p14="http://schemas.microsoft.com/office/powerpoint/2010/main" val="2852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64FF211-17C0-49BD-AF0A-FC0198D8E925}"/>
              </a:ext>
            </a:extLst>
          </p:cNvPr>
          <p:cNvPicPr>
            <a:picLocks noGrp="1" noChangeAspect="1"/>
          </p:cNvPicPr>
          <p:nvPr>
            <p:ph sz="quarter" idx="12"/>
          </p:nvPr>
        </p:nvPicPr>
        <p:blipFill>
          <a:blip r:embed="rId2"/>
          <a:stretch>
            <a:fillRect/>
          </a:stretch>
        </p:blipFill>
        <p:spPr>
          <a:xfrm>
            <a:off x="1343845" y="117199"/>
            <a:ext cx="7061571" cy="4909101"/>
          </a:xfrm>
          <a:prstGeom prst="rect">
            <a:avLst/>
          </a:prstGeom>
        </p:spPr>
      </p:pic>
      <p:sp>
        <p:nvSpPr>
          <p:cNvPr id="4" name="Footer Placeholder 3">
            <a:extLst>
              <a:ext uri="{FF2B5EF4-FFF2-40B4-BE49-F238E27FC236}">
                <a16:creationId xmlns:a16="http://schemas.microsoft.com/office/drawing/2014/main" id="{FA78D553-9BB1-4D59-AC5C-DD19E80AC831}"/>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7D41063-93C7-4474-8D08-767198B94E1F}"/>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10574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98C0D6-22AE-4101-BE3B-D0F037F8F22E}"/>
              </a:ext>
            </a:extLst>
          </p:cNvPr>
          <p:cNvSpPr>
            <a:spLocks noGrp="1"/>
          </p:cNvSpPr>
          <p:nvPr>
            <p:ph sz="quarter" idx="12"/>
          </p:nvPr>
        </p:nvSpPr>
        <p:spPr>
          <a:xfrm>
            <a:off x="393408" y="999054"/>
            <a:ext cx="4311113" cy="3798806"/>
          </a:xfrm>
        </p:spPr>
        <p:txBody>
          <a:bodyPr>
            <a:normAutofit fontScale="40000" lnSpcReduction="20000"/>
          </a:bodyPr>
          <a:lstStyle/>
          <a:p>
            <a:pPr marL="285750" indent="-285750">
              <a:lnSpc>
                <a:spcPts val="2100"/>
              </a:lnSpc>
              <a:spcAft>
                <a:spcPts val="600"/>
              </a:spcAft>
              <a:buFont typeface="Arial" panose="020B0604020202020204" pitchFamily="34" charset="0"/>
              <a:buChar char="•"/>
            </a:pPr>
            <a:r>
              <a:rPr lang="en-US" sz="3700" dirty="0"/>
              <a:t>All response efforts begin and end at the local level.</a:t>
            </a:r>
          </a:p>
          <a:p>
            <a:pPr marL="285750" indent="-285750">
              <a:lnSpc>
                <a:spcPts val="2100"/>
              </a:lnSpc>
              <a:spcAft>
                <a:spcPts val="600"/>
              </a:spcAft>
              <a:buFont typeface="Arial" panose="020B0604020202020204" pitchFamily="34" charset="0"/>
              <a:buChar char="•"/>
            </a:pPr>
            <a:r>
              <a:rPr lang="en-US" sz="3700" dirty="0"/>
              <a:t>When resources are overwhelmed at the hospital level, the regional healthcare coalition will be contacted.</a:t>
            </a:r>
          </a:p>
          <a:p>
            <a:pPr marL="285750" indent="-285750">
              <a:lnSpc>
                <a:spcPts val="2100"/>
              </a:lnSpc>
              <a:spcAft>
                <a:spcPts val="600"/>
              </a:spcAft>
              <a:buFont typeface="Arial" panose="020B0604020202020204" pitchFamily="34" charset="0"/>
              <a:buChar char="•"/>
            </a:pPr>
            <a:r>
              <a:rPr lang="en-US" sz="3700" dirty="0"/>
              <a:t>Regional Healthcare Coalitions collaborate with state partners to assist the hospitals.</a:t>
            </a:r>
          </a:p>
          <a:p>
            <a:pPr marL="285750" indent="-285750">
              <a:lnSpc>
                <a:spcPts val="2100"/>
              </a:lnSpc>
              <a:spcAft>
                <a:spcPts val="600"/>
              </a:spcAft>
              <a:buFont typeface="Arial" panose="020B0604020202020204" pitchFamily="34" charset="0"/>
              <a:buChar char="•"/>
            </a:pPr>
            <a:r>
              <a:rPr lang="en-US" sz="3700" dirty="0"/>
              <a:t>If state resources are overwhelmed, the state will work with federal partners to assist and those resources go back down to the state, regional healthcare coalitions, and then reach the hospitals.</a:t>
            </a:r>
          </a:p>
          <a:p>
            <a:endParaRPr lang="en-US" dirty="0"/>
          </a:p>
        </p:txBody>
      </p:sp>
      <p:sp>
        <p:nvSpPr>
          <p:cNvPr id="3" name="Title 2">
            <a:extLst>
              <a:ext uri="{FF2B5EF4-FFF2-40B4-BE49-F238E27FC236}">
                <a16:creationId xmlns:a16="http://schemas.microsoft.com/office/drawing/2014/main" id="{F5B00BFE-ED17-4BE8-91D2-8B20A25E99EC}"/>
              </a:ext>
            </a:extLst>
          </p:cNvPr>
          <p:cNvSpPr>
            <a:spLocks noGrp="1"/>
          </p:cNvSpPr>
          <p:nvPr>
            <p:ph type="title"/>
          </p:nvPr>
        </p:nvSpPr>
        <p:spPr/>
        <p:txBody>
          <a:bodyPr/>
          <a:lstStyle/>
          <a:p>
            <a:r>
              <a:rPr lang="en-US" dirty="0"/>
              <a:t>Disaster Reporting/Response Structure</a:t>
            </a:r>
          </a:p>
        </p:txBody>
      </p:sp>
      <p:sp>
        <p:nvSpPr>
          <p:cNvPr id="4" name="Footer Placeholder 3">
            <a:extLst>
              <a:ext uri="{FF2B5EF4-FFF2-40B4-BE49-F238E27FC236}">
                <a16:creationId xmlns:a16="http://schemas.microsoft.com/office/drawing/2014/main" id="{5AC9ED9E-0BBC-496D-9CDF-B0E642A6DE5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A3769F4-19C8-44B5-B5BF-A2F7BC1896B2}"/>
              </a:ext>
            </a:extLst>
          </p:cNvPr>
          <p:cNvSpPr>
            <a:spLocks noGrp="1"/>
          </p:cNvSpPr>
          <p:nvPr>
            <p:ph type="sldNum" sz="quarter" idx="4"/>
          </p:nvPr>
        </p:nvSpPr>
        <p:spPr/>
        <p:txBody>
          <a:bodyPr/>
          <a:lstStyle/>
          <a:p>
            <a:fld id="{489F9553-C816-6842-8939-EE75ECF7EB2B}" type="slidenum">
              <a:rPr lang="en-US" smtClean="0"/>
              <a:pPr/>
              <a:t>11</a:t>
            </a:fld>
            <a:endParaRPr lang="en-US" dirty="0"/>
          </a:p>
        </p:txBody>
      </p:sp>
      <p:graphicFrame>
        <p:nvGraphicFramePr>
          <p:cNvPr id="6" name="Content Placeholder 9">
            <a:extLst>
              <a:ext uri="{FF2B5EF4-FFF2-40B4-BE49-F238E27FC236}">
                <a16:creationId xmlns:a16="http://schemas.microsoft.com/office/drawing/2014/main" id="{AA5A64E9-E585-4F2C-8691-4F5362607FEC}"/>
              </a:ext>
            </a:extLst>
          </p:cNvPr>
          <p:cNvGraphicFramePr>
            <a:graphicFrameLocks/>
          </p:cNvGraphicFramePr>
          <p:nvPr>
            <p:extLst>
              <p:ext uri="{D42A27DB-BD31-4B8C-83A1-F6EECF244321}">
                <p14:modId xmlns:p14="http://schemas.microsoft.com/office/powerpoint/2010/main" val="3910557740"/>
              </p:ext>
            </p:extLst>
          </p:nvPr>
        </p:nvGraphicFramePr>
        <p:xfrm>
          <a:off x="4810830" y="999054"/>
          <a:ext cx="4044412" cy="3796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84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2C31F-FAEC-4C49-AB7F-5C13964E9338}"/>
              </a:ext>
            </a:extLst>
          </p:cNvPr>
          <p:cNvSpPr>
            <a:spLocks noGrp="1"/>
          </p:cNvSpPr>
          <p:nvPr>
            <p:ph sz="quarter" idx="12"/>
          </p:nvPr>
        </p:nvSpPr>
        <p:spPr/>
        <p:txBody>
          <a:bodyPr/>
          <a:lstStyle/>
          <a:p>
            <a:r>
              <a:rPr lang="en-US" dirty="0"/>
              <a:t>Incident Command will assist with obtaining resources and supplies (equipment, staffing, etc.) in real events.</a:t>
            </a:r>
          </a:p>
          <a:p>
            <a:r>
              <a:rPr lang="en-US" dirty="0"/>
              <a:t>These can be obtained by emailing the appropriate incident command email address:</a:t>
            </a:r>
          </a:p>
          <a:p>
            <a:pPr lvl="1"/>
            <a:r>
              <a:rPr lang="en-US" dirty="0">
                <a:hlinkClick r:id="rId2">
                  <a:extLst>
                    <a:ext uri="{A12FA001-AC4F-418D-AE19-62706E023703}">
                      <ahyp:hlinkClr xmlns:ahyp="http://schemas.microsoft.com/office/drawing/2018/hyperlinkcolor" val="tx"/>
                    </a:ext>
                  </a:extLst>
                </a:hlinkClick>
              </a:rPr>
              <a:t>aaic@trinity-health.org</a:t>
            </a:r>
            <a:r>
              <a:rPr lang="en-US" dirty="0"/>
              <a:t> for Ann Arbor/Canton</a:t>
            </a:r>
          </a:p>
          <a:p>
            <a:pPr lvl="1"/>
            <a:r>
              <a:rPr lang="en-US" dirty="0">
                <a:hlinkClick r:id="rId3">
                  <a:extLst>
                    <a:ext uri="{A12FA001-AC4F-418D-AE19-62706E023703}">
                      <ahyp:hlinkClr xmlns:ahyp="http://schemas.microsoft.com/office/drawing/2018/hyperlinkcolor" val="tx"/>
                    </a:ext>
                  </a:extLst>
                </a:hlinkClick>
              </a:rPr>
              <a:t>chic@trinity-health.org</a:t>
            </a:r>
            <a:r>
              <a:rPr lang="en-US" dirty="0"/>
              <a:t> for Chelsea</a:t>
            </a:r>
          </a:p>
          <a:p>
            <a:pPr lvl="1"/>
            <a:r>
              <a:rPr lang="en-US" dirty="0">
                <a:hlinkClick r:id="rId4">
                  <a:extLst>
                    <a:ext uri="{A12FA001-AC4F-418D-AE19-62706E023703}">
                      <ahyp:hlinkClr xmlns:ahyp="http://schemas.microsoft.com/office/drawing/2018/hyperlinkcolor" val="tx"/>
                    </a:ext>
                  </a:extLst>
                </a:hlinkClick>
              </a:rPr>
              <a:t>lvic@trinity-health.org</a:t>
            </a:r>
            <a:r>
              <a:rPr lang="en-US" dirty="0"/>
              <a:t> for Livingston/Brighton</a:t>
            </a:r>
          </a:p>
          <a:p>
            <a:endParaRPr lang="en-US" dirty="0"/>
          </a:p>
        </p:txBody>
      </p:sp>
      <p:sp>
        <p:nvSpPr>
          <p:cNvPr id="3" name="Title 2">
            <a:extLst>
              <a:ext uri="{FF2B5EF4-FFF2-40B4-BE49-F238E27FC236}">
                <a16:creationId xmlns:a16="http://schemas.microsoft.com/office/drawing/2014/main" id="{390E78A4-3B65-48CF-B1A4-48E9462E918D}"/>
              </a:ext>
            </a:extLst>
          </p:cNvPr>
          <p:cNvSpPr>
            <a:spLocks noGrp="1"/>
          </p:cNvSpPr>
          <p:nvPr>
            <p:ph type="title"/>
          </p:nvPr>
        </p:nvSpPr>
        <p:spPr/>
        <p:txBody>
          <a:bodyPr/>
          <a:lstStyle/>
          <a:p>
            <a:r>
              <a:rPr lang="en-US" dirty="0"/>
              <a:t>Obtaining Resources &amp; Assets in a Disaster</a:t>
            </a:r>
          </a:p>
        </p:txBody>
      </p:sp>
      <p:sp>
        <p:nvSpPr>
          <p:cNvPr id="4" name="Footer Placeholder 3">
            <a:extLst>
              <a:ext uri="{FF2B5EF4-FFF2-40B4-BE49-F238E27FC236}">
                <a16:creationId xmlns:a16="http://schemas.microsoft.com/office/drawing/2014/main" id="{A7F4F435-91D6-404A-BB4F-C49AE65749B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68F5D6A-EFEB-4D73-940F-17C3D3FBE7CE}"/>
              </a:ext>
            </a:extLst>
          </p:cNvPr>
          <p:cNvSpPr>
            <a:spLocks noGrp="1"/>
          </p:cNvSpPr>
          <p:nvPr>
            <p:ph type="sldNum" sz="quarter" idx="4"/>
          </p:nvPr>
        </p:nvSpPr>
        <p:spPr/>
        <p:txBody>
          <a:bodyPr/>
          <a:lstStyle/>
          <a:p>
            <a:fld id="{489F9553-C816-6842-8939-EE75ECF7EB2B}" type="slidenum">
              <a:rPr lang="en-US" smtClean="0"/>
              <a:pPr/>
              <a:t>12</a:t>
            </a:fld>
            <a:endParaRPr lang="en-US" dirty="0"/>
          </a:p>
        </p:txBody>
      </p:sp>
    </p:spTree>
    <p:extLst>
      <p:ext uri="{BB962C8B-B14F-4D97-AF65-F5344CB8AC3E}">
        <p14:creationId xmlns:p14="http://schemas.microsoft.com/office/powerpoint/2010/main" val="422222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37BC-375D-4F5A-98BB-548F5A98A431}"/>
              </a:ext>
            </a:extLst>
          </p:cNvPr>
          <p:cNvSpPr>
            <a:spLocks noGrp="1"/>
          </p:cNvSpPr>
          <p:nvPr>
            <p:ph type="title"/>
          </p:nvPr>
        </p:nvSpPr>
        <p:spPr/>
        <p:txBody>
          <a:bodyPr/>
          <a:lstStyle/>
          <a:p>
            <a:r>
              <a:rPr lang="en-US" dirty="0"/>
              <a:t>What Happens After Real Events?</a:t>
            </a:r>
          </a:p>
        </p:txBody>
      </p:sp>
      <p:sp>
        <p:nvSpPr>
          <p:cNvPr id="4" name="Footer Placeholder 3">
            <a:extLst>
              <a:ext uri="{FF2B5EF4-FFF2-40B4-BE49-F238E27FC236}">
                <a16:creationId xmlns:a16="http://schemas.microsoft.com/office/drawing/2014/main" id="{E71F2EAF-B213-4D4F-AF5B-0FA0D7421EA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8BAFFDA-C9B2-4E50-BC70-32BDFDEC17ED}"/>
              </a:ext>
            </a:extLst>
          </p:cNvPr>
          <p:cNvSpPr>
            <a:spLocks noGrp="1"/>
          </p:cNvSpPr>
          <p:nvPr>
            <p:ph type="sldNum" sz="quarter" idx="4"/>
          </p:nvPr>
        </p:nvSpPr>
        <p:spPr/>
        <p:txBody>
          <a:bodyPr/>
          <a:lstStyle/>
          <a:p>
            <a:fld id="{489F9553-C816-6842-8939-EE75ECF7EB2B}" type="slidenum">
              <a:rPr lang="en-US" smtClean="0"/>
              <a:pPr/>
              <a:t>13</a:t>
            </a:fld>
            <a:endParaRPr lang="en-US" dirty="0"/>
          </a:p>
        </p:txBody>
      </p:sp>
      <p:graphicFrame>
        <p:nvGraphicFramePr>
          <p:cNvPr id="6" name="Content Placeholder 2">
            <a:extLst>
              <a:ext uri="{FF2B5EF4-FFF2-40B4-BE49-F238E27FC236}">
                <a16:creationId xmlns:a16="http://schemas.microsoft.com/office/drawing/2014/main" id="{5E67D015-E6B3-453E-8DCF-8F41704639AB}"/>
              </a:ext>
            </a:extLst>
          </p:cNvPr>
          <p:cNvGraphicFramePr>
            <a:graphicFrameLocks noGrp="1"/>
          </p:cNvGraphicFramePr>
          <p:nvPr>
            <p:ph sz="quarter" idx="12"/>
            <p:extLst>
              <p:ext uri="{D42A27DB-BD31-4B8C-83A1-F6EECF244321}">
                <p14:modId xmlns:p14="http://schemas.microsoft.com/office/powerpoint/2010/main" val="4243233152"/>
              </p:ext>
            </p:extLst>
          </p:nvPr>
        </p:nvGraphicFramePr>
        <p:xfrm>
          <a:off x="569842" y="998538"/>
          <a:ext cx="8059807" cy="379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96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3FEA4-BD05-41D7-90A9-BFE688F85C96}"/>
              </a:ext>
            </a:extLst>
          </p:cNvPr>
          <p:cNvSpPr>
            <a:spLocks noGrp="1"/>
          </p:cNvSpPr>
          <p:nvPr>
            <p:ph type="title"/>
          </p:nvPr>
        </p:nvSpPr>
        <p:spPr/>
        <p:txBody>
          <a:bodyPr/>
          <a:lstStyle/>
          <a:p>
            <a:r>
              <a:rPr lang="en-US" dirty="0"/>
              <a:t>How do we Document &amp; Learn from Real Events?</a:t>
            </a:r>
          </a:p>
        </p:txBody>
      </p:sp>
      <p:sp>
        <p:nvSpPr>
          <p:cNvPr id="4" name="Footer Placeholder 3">
            <a:extLst>
              <a:ext uri="{FF2B5EF4-FFF2-40B4-BE49-F238E27FC236}">
                <a16:creationId xmlns:a16="http://schemas.microsoft.com/office/drawing/2014/main" id="{3C794062-A2FE-4551-945E-1817D9B05BD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EF73C48F-3D46-4491-B876-43EB2C56738A}"/>
              </a:ext>
            </a:extLst>
          </p:cNvPr>
          <p:cNvSpPr>
            <a:spLocks noGrp="1"/>
          </p:cNvSpPr>
          <p:nvPr>
            <p:ph type="sldNum" sz="quarter" idx="4"/>
          </p:nvPr>
        </p:nvSpPr>
        <p:spPr/>
        <p:txBody>
          <a:bodyPr/>
          <a:lstStyle/>
          <a:p>
            <a:fld id="{489F9553-C816-6842-8939-EE75ECF7EB2B}" type="slidenum">
              <a:rPr lang="en-US" smtClean="0"/>
              <a:pPr/>
              <a:t>14</a:t>
            </a:fld>
            <a:endParaRPr lang="en-US" dirty="0"/>
          </a:p>
        </p:txBody>
      </p:sp>
      <p:graphicFrame>
        <p:nvGraphicFramePr>
          <p:cNvPr id="6" name="Content Placeholder 2">
            <a:extLst>
              <a:ext uri="{FF2B5EF4-FFF2-40B4-BE49-F238E27FC236}">
                <a16:creationId xmlns:a16="http://schemas.microsoft.com/office/drawing/2014/main" id="{E4180340-45A5-4314-83AD-35A9A767A24E}"/>
              </a:ext>
            </a:extLst>
          </p:cNvPr>
          <p:cNvGraphicFramePr>
            <a:graphicFrameLocks noGrp="1"/>
          </p:cNvGraphicFramePr>
          <p:nvPr>
            <p:ph sz="quarter" idx="12"/>
            <p:extLst>
              <p:ext uri="{D42A27DB-BD31-4B8C-83A1-F6EECF244321}">
                <p14:modId xmlns:p14="http://schemas.microsoft.com/office/powerpoint/2010/main" val="3253579347"/>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30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561C-ACF0-42C4-B79A-2123C9638A71}"/>
              </a:ext>
            </a:extLst>
          </p:cNvPr>
          <p:cNvSpPr>
            <a:spLocks noGrp="1"/>
          </p:cNvSpPr>
          <p:nvPr>
            <p:ph type="title"/>
          </p:nvPr>
        </p:nvSpPr>
        <p:spPr>
          <a:xfrm>
            <a:off x="393408" y="345640"/>
            <a:ext cx="8229600" cy="498656"/>
          </a:xfrm>
        </p:spPr>
        <p:txBody>
          <a:bodyPr anchor="ctr">
            <a:normAutofit/>
          </a:bodyPr>
          <a:lstStyle/>
          <a:p>
            <a:r>
              <a:rPr lang="en-US" dirty="0"/>
              <a:t>Planned Events &amp; Exercises</a:t>
            </a:r>
          </a:p>
        </p:txBody>
      </p:sp>
      <p:sp>
        <p:nvSpPr>
          <p:cNvPr id="12" name="Footer Placeholder 3">
            <a:extLst>
              <a:ext uri="{FF2B5EF4-FFF2-40B4-BE49-F238E27FC236}">
                <a16:creationId xmlns:a16="http://schemas.microsoft.com/office/drawing/2014/main" id="{F207E524-B3E8-8012-F88D-77F7CBA2846D}"/>
              </a:ext>
            </a:extLst>
          </p:cNvPr>
          <p:cNvSpPr>
            <a:spLocks noGrp="1"/>
          </p:cNvSpPr>
          <p:nvPr>
            <p:ph type="ftr" sz="quarter" idx="3"/>
          </p:nvPr>
        </p:nvSpPr>
        <p:spPr>
          <a:xfrm>
            <a:off x="4874631" y="4882370"/>
            <a:ext cx="3835387" cy="186901"/>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06456DFB-E56A-4E99-9A83-B66801A6FD38}"/>
              </a:ext>
            </a:extLst>
          </p:cNvPr>
          <p:cNvSpPr>
            <a:spLocks noGrp="1"/>
          </p:cNvSpPr>
          <p:nvPr>
            <p:ph type="sldNum" sz="quarter" idx="4"/>
          </p:nvPr>
        </p:nvSpPr>
        <p:spPr>
          <a:xfrm>
            <a:off x="8573392" y="4832328"/>
            <a:ext cx="406692" cy="273844"/>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3764404-7A53-4027-A566-894BE7C9297E}"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graphicFrame>
        <p:nvGraphicFramePr>
          <p:cNvPr id="7" name="Content Placeholder 2">
            <a:extLst>
              <a:ext uri="{FF2B5EF4-FFF2-40B4-BE49-F238E27FC236}">
                <a16:creationId xmlns:a16="http://schemas.microsoft.com/office/drawing/2014/main" id="{7288C0E5-52C6-953F-1F39-E30AD400E7B2}"/>
              </a:ext>
            </a:extLst>
          </p:cNvPr>
          <p:cNvGraphicFramePr>
            <a:graphicFrameLocks noGrp="1"/>
          </p:cNvGraphicFramePr>
          <p:nvPr>
            <p:ph sz="quarter" idx="12"/>
            <p:extLst>
              <p:ext uri="{D42A27DB-BD31-4B8C-83A1-F6EECF244321}">
                <p14:modId xmlns:p14="http://schemas.microsoft.com/office/powerpoint/2010/main" val="673645756"/>
              </p:ext>
            </p:extLst>
          </p:nvPr>
        </p:nvGraphicFramePr>
        <p:xfrm>
          <a:off x="393408" y="999054"/>
          <a:ext cx="6556032" cy="360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5B4F7EF-C38A-4BCB-8F7B-92BC86341AF5}"/>
              </a:ext>
            </a:extLst>
          </p:cNvPr>
          <p:cNvPicPr>
            <a:picLocks noChangeAspect="1"/>
          </p:cNvPicPr>
          <p:nvPr/>
        </p:nvPicPr>
        <p:blipFill>
          <a:blip r:embed="rId8"/>
          <a:stretch>
            <a:fillRect/>
          </a:stretch>
        </p:blipFill>
        <p:spPr>
          <a:xfrm>
            <a:off x="7117966" y="402028"/>
            <a:ext cx="1956095" cy="1563273"/>
          </a:xfrm>
          <a:prstGeom prst="rect">
            <a:avLst/>
          </a:prstGeom>
        </p:spPr>
      </p:pic>
      <p:pic>
        <p:nvPicPr>
          <p:cNvPr id="9" name="Picture 8" descr="Fire trucks parked in a lot&#10;&#10;Description automatically generated with medium confidence">
            <a:extLst>
              <a:ext uri="{FF2B5EF4-FFF2-40B4-BE49-F238E27FC236}">
                <a16:creationId xmlns:a16="http://schemas.microsoft.com/office/drawing/2014/main" id="{AF4D121E-234B-496A-847F-E87FEA240643}"/>
              </a:ext>
            </a:extLst>
          </p:cNvPr>
          <p:cNvPicPr>
            <a:picLocks noChangeAspect="1"/>
          </p:cNvPicPr>
          <p:nvPr/>
        </p:nvPicPr>
        <p:blipFill>
          <a:blip r:embed="rId9"/>
          <a:stretch>
            <a:fillRect/>
          </a:stretch>
        </p:blipFill>
        <p:spPr>
          <a:xfrm>
            <a:off x="7123626" y="2145193"/>
            <a:ext cx="1950435" cy="1097188"/>
          </a:xfrm>
          <a:prstGeom prst="rect">
            <a:avLst/>
          </a:prstGeom>
        </p:spPr>
      </p:pic>
      <p:pic>
        <p:nvPicPr>
          <p:cNvPr id="13" name="Content Placeholder 5">
            <a:extLst>
              <a:ext uri="{FF2B5EF4-FFF2-40B4-BE49-F238E27FC236}">
                <a16:creationId xmlns:a16="http://schemas.microsoft.com/office/drawing/2014/main" id="{9A5C3427-57A7-4087-BA2F-D4FDD44B9E17}"/>
              </a:ext>
            </a:extLst>
          </p:cNvPr>
          <p:cNvPicPr>
            <a:picLocks noChangeAspect="1"/>
          </p:cNvPicPr>
          <p:nvPr/>
        </p:nvPicPr>
        <p:blipFill rotWithShape="1">
          <a:blip r:embed="rId10"/>
          <a:srcRect t="8183" r="2" b="2"/>
          <a:stretch/>
        </p:blipFill>
        <p:spPr>
          <a:xfrm>
            <a:off x="7123626" y="3422273"/>
            <a:ext cx="1915688" cy="1319199"/>
          </a:xfrm>
          <a:prstGeom prst="rect">
            <a:avLst/>
          </a:prstGeom>
          <a:noFill/>
        </p:spPr>
      </p:pic>
    </p:spTree>
    <p:extLst>
      <p:ext uri="{BB962C8B-B14F-4D97-AF65-F5344CB8AC3E}">
        <p14:creationId xmlns:p14="http://schemas.microsoft.com/office/powerpoint/2010/main" val="8681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4B16-6BA4-4214-9163-E3CAB7F261DB}"/>
              </a:ext>
            </a:extLst>
          </p:cNvPr>
          <p:cNvSpPr>
            <a:spLocks noGrp="1"/>
          </p:cNvSpPr>
          <p:nvPr>
            <p:ph type="title"/>
          </p:nvPr>
        </p:nvSpPr>
        <p:spPr>
          <a:xfrm>
            <a:off x="731677" y="852334"/>
            <a:ext cx="4314711" cy="1009604"/>
          </a:xfrm>
        </p:spPr>
        <p:txBody>
          <a:bodyPr/>
          <a:lstStyle/>
          <a:p>
            <a:r>
              <a:rPr lang="en-US" dirty="0"/>
              <a:t>Plain Language Review</a:t>
            </a:r>
          </a:p>
        </p:txBody>
      </p:sp>
      <p:sp>
        <p:nvSpPr>
          <p:cNvPr id="3" name="Footer Placeholder 2">
            <a:extLst>
              <a:ext uri="{FF2B5EF4-FFF2-40B4-BE49-F238E27FC236}">
                <a16:creationId xmlns:a16="http://schemas.microsoft.com/office/drawing/2014/main" id="{855FB12B-80F4-47AC-A5F8-C5CD69504111}"/>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05514D0E-DB1E-459D-9849-93E07A0EA1F2}"/>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350147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39951-CD4C-4A65-AC45-BCC31FCF95A7}"/>
              </a:ext>
            </a:extLst>
          </p:cNvPr>
          <p:cNvSpPr>
            <a:spLocks noGrp="1"/>
          </p:cNvSpPr>
          <p:nvPr>
            <p:ph sz="quarter" idx="12"/>
          </p:nvPr>
        </p:nvSpPr>
        <p:spPr>
          <a:xfrm>
            <a:off x="393408" y="844296"/>
            <a:ext cx="8236688" cy="3756279"/>
          </a:xfrm>
        </p:spPr>
        <p:txBody>
          <a:bodyPr/>
          <a:lstStyle/>
          <a:p>
            <a:pPr marL="0" indent="0">
              <a:buNone/>
            </a:pPr>
            <a:r>
              <a:rPr lang="en-US" sz="2000" dirty="0"/>
              <a:t>Hospitals use plain language for emergencies</a:t>
            </a:r>
          </a:p>
          <a:p>
            <a:pPr marL="0" indent="0" algn="ctr">
              <a:buNone/>
            </a:pPr>
            <a:r>
              <a:rPr lang="en-US" sz="2000" dirty="0"/>
              <a:t>The only color code is </a:t>
            </a:r>
            <a:r>
              <a:rPr lang="en-US" sz="2000" dirty="0">
                <a:solidFill>
                  <a:srgbClr val="00B0F0"/>
                </a:solidFill>
              </a:rPr>
              <a:t>CODE BLUE</a:t>
            </a:r>
          </a:p>
          <a:p>
            <a:endParaRPr lang="en-US" dirty="0"/>
          </a:p>
        </p:txBody>
      </p:sp>
      <p:sp>
        <p:nvSpPr>
          <p:cNvPr id="3" name="Title 2">
            <a:extLst>
              <a:ext uri="{FF2B5EF4-FFF2-40B4-BE49-F238E27FC236}">
                <a16:creationId xmlns:a16="http://schemas.microsoft.com/office/drawing/2014/main" id="{0687FF21-C1DF-4F4F-B5D4-81308606841A}"/>
              </a:ext>
            </a:extLst>
          </p:cNvPr>
          <p:cNvSpPr>
            <a:spLocks noGrp="1"/>
          </p:cNvSpPr>
          <p:nvPr>
            <p:ph type="title"/>
          </p:nvPr>
        </p:nvSpPr>
        <p:spPr/>
        <p:txBody>
          <a:bodyPr/>
          <a:lstStyle/>
          <a:p>
            <a:r>
              <a:rPr lang="en-US" dirty="0"/>
              <a:t>Plain Language</a:t>
            </a:r>
          </a:p>
        </p:txBody>
      </p:sp>
      <p:sp>
        <p:nvSpPr>
          <p:cNvPr id="4" name="Footer Placeholder 3">
            <a:extLst>
              <a:ext uri="{FF2B5EF4-FFF2-40B4-BE49-F238E27FC236}">
                <a16:creationId xmlns:a16="http://schemas.microsoft.com/office/drawing/2014/main" id="{54F374F1-F031-4247-9BBE-73A7079CAF93}"/>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4094FA1-5AC2-4DC6-8CD2-20B5CA98BE21}"/>
              </a:ext>
            </a:extLst>
          </p:cNvPr>
          <p:cNvSpPr>
            <a:spLocks noGrp="1"/>
          </p:cNvSpPr>
          <p:nvPr>
            <p:ph type="sldNum" sz="quarter" idx="4"/>
          </p:nvPr>
        </p:nvSpPr>
        <p:spPr/>
        <p:txBody>
          <a:bodyPr/>
          <a:lstStyle/>
          <a:p>
            <a:fld id="{489F9553-C816-6842-8939-EE75ECF7EB2B}" type="slidenum">
              <a:rPr lang="en-US" smtClean="0"/>
              <a:pPr/>
              <a:t>17</a:t>
            </a:fld>
            <a:endParaRPr lang="en-US" dirty="0"/>
          </a:p>
        </p:txBody>
      </p:sp>
      <p:graphicFrame>
        <p:nvGraphicFramePr>
          <p:cNvPr id="6" name="Content Placeholder 4">
            <a:extLst>
              <a:ext uri="{FF2B5EF4-FFF2-40B4-BE49-F238E27FC236}">
                <a16:creationId xmlns:a16="http://schemas.microsoft.com/office/drawing/2014/main" id="{C9AC88D9-F178-447D-906F-940A35C819E4}"/>
              </a:ext>
            </a:extLst>
          </p:cNvPr>
          <p:cNvGraphicFramePr>
            <a:graphicFrameLocks/>
          </p:cNvGraphicFramePr>
          <p:nvPr>
            <p:custDataLst>
              <p:tags r:id="rId1"/>
            </p:custDataLst>
            <p:extLst>
              <p:ext uri="{D42A27DB-BD31-4B8C-83A1-F6EECF244321}">
                <p14:modId xmlns:p14="http://schemas.microsoft.com/office/powerpoint/2010/main" val="2928935648"/>
              </p:ext>
            </p:extLst>
          </p:nvPr>
        </p:nvGraphicFramePr>
        <p:xfrm>
          <a:off x="393408" y="1651287"/>
          <a:ext cx="8316610" cy="2999330"/>
        </p:xfrm>
        <a:graphic>
          <a:graphicData uri="http://schemas.openxmlformats.org/drawingml/2006/table">
            <a:tbl>
              <a:tblPr firstRow="1" firstCol="1" bandRow="1">
                <a:tableStyleId>{21E4AEA4-8DFA-4A89-87EB-49C32662AFE0}</a:tableStyleId>
              </a:tblPr>
              <a:tblGrid>
                <a:gridCol w="3277444">
                  <a:extLst>
                    <a:ext uri="{9D8B030D-6E8A-4147-A177-3AD203B41FA5}">
                      <a16:colId xmlns:a16="http://schemas.microsoft.com/office/drawing/2014/main" val="2663194539"/>
                    </a:ext>
                  </a:extLst>
                </a:gridCol>
                <a:gridCol w="5039166">
                  <a:extLst>
                    <a:ext uri="{9D8B030D-6E8A-4147-A177-3AD203B41FA5}">
                      <a16:colId xmlns:a16="http://schemas.microsoft.com/office/drawing/2014/main" val="911566044"/>
                    </a:ext>
                  </a:extLst>
                </a:gridCol>
              </a:tblGrid>
              <a:tr h="245931">
                <a:tc>
                  <a:txBody>
                    <a:bodyPr/>
                    <a:lstStyle/>
                    <a:p>
                      <a:pPr marL="0" marR="0" algn="ctr">
                        <a:spcBef>
                          <a:spcPts val="0"/>
                        </a:spcBef>
                        <a:spcAft>
                          <a:spcPts val="0"/>
                        </a:spcAft>
                      </a:pPr>
                      <a:r>
                        <a:rPr lang="en-US" sz="1400" dirty="0">
                          <a:effectLst/>
                        </a:rPr>
                        <a:t>Event</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lgn="ctr">
                        <a:spcBef>
                          <a:spcPts val="0"/>
                        </a:spcBef>
                        <a:spcAft>
                          <a:spcPts val="0"/>
                        </a:spcAft>
                      </a:pPr>
                      <a:r>
                        <a:rPr lang="en-US" sz="1400">
                          <a:effectLst/>
                        </a:rPr>
                        <a:t>Overhead Announcement "Your attention please..."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254084039"/>
                  </a:ext>
                </a:extLst>
              </a:tr>
              <a:tr h="396858">
                <a:tc>
                  <a:txBody>
                    <a:bodyPr/>
                    <a:lstStyle/>
                    <a:p>
                      <a:pPr marL="0" marR="0" algn="l">
                        <a:spcBef>
                          <a:spcPts val="0"/>
                        </a:spcBef>
                        <a:spcAft>
                          <a:spcPts val="0"/>
                        </a:spcAft>
                      </a:pPr>
                      <a:r>
                        <a:rPr lang="en-US" sz="1400" b="0" dirty="0">
                          <a:effectLst/>
                        </a:rPr>
                        <a:t>Disaster </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dirty="0">
                          <a:effectLst/>
                        </a:rPr>
                        <a:t>"[Ministry] is responding to a(n) [specific] disaster. More information to follow."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357747957"/>
                  </a:ext>
                </a:extLst>
              </a:tr>
              <a:tr h="224362">
                <a:tc>
                  <a:txBody>
                    <a:bodyPr/>
                    <a:lstStyle/>
                    <a:p>
                      <a:pPr marL="0" marR="0" algn="l">
                        <a:spcBef>
                          <a:spcPts val="0"/>
                        </a:spcBef>
                        <a:spcAft>
                          <a:spcPts val="0"/>
                        </a:spcAft>
                      </a:pPr>
                      <a:r>
                        <a:rPr lang="en-US" sz="1400" b="0" dirty="0">
                          <a:effectLst/>
                        </a:rPr>
                        <a:t>Fire Alarm </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dirty="0">
                          <a:effectLst/>
                        </a:rPr>
                        <a:t>"There is a fire alarm activation in[floor/unit/department]"</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020641108"/>
                  </a:ext>
                </a:extLst>
              </a:tr>
              <a:tr h="220919">
                <a:tc>
                  <a:txBody>
                    <a:bodyPr/>
                    <a:lstStyle/>
                    <a:p>
                      <a:pPr marL="0" marR="0" algn="l">
                        <a:spcBef>
                          <a:spcPts val="0"/>
                        </a:spcBef>
                        <a:spcAft>
                          <a:spcPts val="0"/>
                        </a:spcAft>
                      </a:pPr>
                      <a:r>
                        <a:rPr lang="en-US" sz="1400" b="0" dirty="0">
                          <a:effectLst/>
                        </a:rPr>
                        <a:t>Code Blue </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dirty="0">
                          <a:effectLst/>
                        </a:rPr>
                        <a:t>"There is a Code Blue in [floor/unit]"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841822939"/>
                  </a:ext>
                </a:extLst>
              </a:tr>
              <a:tr h="220919">
                <a:tc>
                  <a:txBody>
                    <a:bodyPr/>
                    <a:lstStyle/>
                    <a:p>
                      <a:pPr marL="0" marR="0" algn="l">
                        <a:spcBef>
                          <a:spcPts val="0"/>
                        </a:spcBef>
                        <a:spcAft>
                          <a:spcPts val="0"/>
                        </a:spcAft>
                      </a:pPr>
                      <a:r>
                        <a:rPr lang="en-US" sz="1400" b="0" dirty="0">
                          <a:effectLst/>
                        </a:rPr>
                        <a:t>Medical Emergency</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dirty="0">
                          <a:effectLst/>
                        </a:rPr>
                        <a:t>"There is a medical emergency on [floor/unit/dept]"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193399922"/>
                  </a:ext>
                </a:extLst>
              </a:tr>
              <a:tr h="220919">
                <a:tc>
                  <a:txBody>
                    <a:bodyPr/>
                    <a:lstStyle/>
                    <a:p>
                      <a:pPr marL="0" marR="0" algn="l">
                        <a:spcBef>
                          <a:spcPts val="0"/>
                        </a:spcBef>
                        <a:spcAft>
                          <a:spcPts val="0"/>
                        </a:spcAft>
                      </a:pPr>
                      <a:r>
                        <a:rPr lang="en-US" sz="1400" b="0">
                          <a:effectLst/>
                        </a:rPr>
                        <a:t>Rapid Response</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rapid response needed in [floor/unit]"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771964308"/>
                  </a:ext>
                </a:extLst>
              </a:tr>
              <a:tr h="396858">
                <a:tc>
                  <a:txBody>
                    <a:bodyPr/>
                    <a:lstStyle/>
                    <a:p>
                      <a:pPr marL="0" marR="0" algn="l">
                        <a:spcBef>
                          <a:spcPts val="0"/>
                        </a:spcBef>
                        <a:spcAft>
                          <a:spcPts val="0"/>
                        </a:spcAft>
                      </a:pPr>
                      <a:r>
                        <a:rPr lang="en-US" sz="1400" b="0" dirty="0">
                          <a:effectLst/>
                        </a:rPr>
                        <a:t>Severe Weather Event </a:t>
                      </a:r>
                      <a:endParaRPr lang="en-US" sz="1400" b="0" dirty="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dirty="0">
                          <a:effectLst/>
                        </a:rPr>
                        <a:t>"There is a [severe weather event] [watch/warning] in effect until [time]"</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434210024"/>
                  </a:ext>
                </a:extLst>
              </a:tr>
              <a:tr h="244381">
                <a:tc>
                  <a:txBody>
                    <a:bodyPr/>
                    <a:lstStyle/>
                    <a:p>
                      <a:pPr marL="0" marR="0" algn="l">
                        <a:spcBef>
                          <a:spcPts val="0"/>
                        </a:spcBef>
                        <a:spcAft>
                          <a:spcPts val="0"/>
                        </a:spcAft>
                      </a:pPr>
                      <a:r>
                        <a:rPr lang="en-US" sz="1400" b="0" dirty="0">
                          <a:effectLst/>
                        </a:rPr>
                        <a:t>Missing infant or child and description </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[child/infant]. [Description]"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907506460"/>
                  </a:ext>
                </a:extLst>
              </a:tr>
              <a:tr h="244381">
                <a:tc>
                  <a:txBody>
                    <a:bodyPr/>
                    <a:lstStyle/>
                    <a:p>
                      <a:pPr marL="0" marR="0" algn="l">
                        <a:spcBef>
                          <a:spcPts val="0"/>
                        </a:spcBef>
                        <a:spcAft>
                          <a:spcPts val="0"/>
                        </a:spcAft>
                      </a:pPr>
                      <a:r>
                        <a:rPr lang="en-US" sz="1400" b="0" dirty="0">
                          <a:effectLst/>
                        </a:rPr>
                        <a:t>Missing patient and description </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patient. [Description]."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200300108"/>
                  </a:ext>
                </a:extLst>
              </a:tr>
              <a:tr h="244381">
                <a:tc>
                  <a:txBody>
                    <a:bodyPr/>
                    <a:lstStyle/>
                    <a:p>
                      <a:pPr marL="0" marR="0" algn="l">
                        <a:spcBef>
                          <a:spcPts val="0"/>
                        </a:spcBef>
                        <a:spcAft>
                          <a:spcPts val="0"/>
                        </a:spcAft>
                      </a:pPr>
                      <a:r>
                        <a:rPr lang="en-US" sz="1400" b="0" dirty="0">
                          <a:effectLst/>
                        </a:rPr>
                        <a:t>Security assistance required and location</a:t>
                      </a:r>
                      <a:endParaRPr lang="en-US" sz="1400" b="0" dirty="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pPr>
                      <a:r>
                        <a:rPr lang="en-US" sz="1400" dirty="0">
                          <a:effectLst/>
                        </a:rPr>
                        <a:t>"Security assistance is required in [location]"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681316251"/>
                  </a:ext>
                </a:extLst>
              </a:tr>
              <a:tr h="220919">
                <a:tc>
                  <a:txBody>
                    <a:bodyPr/>
                    <a:lstStyle/>
                    <a:p>
                      <a:pPr marL="0" marR="0" algn="l">
                        <a:spcBef>
                          <a:spcPts val="0"/>
                        </a:spcBef>
                        <a:spcAft>
                          <a:spcPts val="0"/>
                        </a:spcAft>
                      </a:pPr>
                      <a:r>
                        <a:rPr lang="en-US" sz="1400" b="0" dirty="0">
                          <a:effectLst/>
                        </a:rPr>
                        <a:t>Active Shooter and location </a:t>
                      </a:r>
                      <a:endParaRPr lang="en-US" sz="1400" b="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dirty="0">
                          <a:effectLst/>
                        </a:rPr>
                        <a:t>"There is an active shooter in [location]" </a:t>
                      </a:r>
                      <a:endParaRPr lang="en-US" sz="1400" dirty="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00310830"/>
                  </a:ext>
                </a:extLst>
              </a:tr>
            </a:tbl>
          </a:graphicData>
        </a:graphic>
      </p:graphicFrame>
    </p:spTree>
    <p:extLst>
      <p:ext uri="{BB962C8B-B14F-4D97-AF65-F5344CB8AC3E}">
        <p14:creationId xmlns:p14="http://schemas.microsoft.com/office/powerpoint/2010/main" val="324959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507D4-7506-4EA6-96AE-4F53C26D7955}"/>
              </a:ext>
            </a:extLst>
          </p:cNvPr>
          <p:cNvSpPr>
            <a:spLocks noGrp="1"/>
          </p:cNvSpPr>
          <p:nvPr>
            <p:ph sz="quarter" idx="12"/>
          </p:nvPr>
        </p:nvSpPr>
        <p:spPr/>
        <p:txBody>
          <a:bodyPr>
            <a:normAutofit fontScale="92500" lnSpcReduction="10000"/>
          </a:bodyPr>
          <a:lstStyle/>
          <a:p>
            <a:r>
              <a:rPr lang="en-US" dirty="0"/>
              <a:t>At Fire Scene, use R.A.C.E. to guide your actions:</a:t>
            </a:r>
          </a:p>
          <a:p>
            <a:pPr lvl="1"/>
            <a:r>
              <a:rPr lang="en-US" dirty="0">
                <a:solidFill>
                  <a:srgbClr val="FF0000"/>
                </a:solidFill>
              </a:rPr>
              <a:t>R</a:t>
            </a:r>
            <a:r>
              <a:rPr lang="en-US" dirty="0"/>
              <a:t>escue</a:t>
            </a:r>
          </a:p>
          <a:p>
            <a:pPr lvl="1"/>
            <a:r>
              <a:rPr lang="en-US" dirty="0">
                <a:solidFill>
                  <a:srgbClr val="FF0000"/>
                </a:solidFill>
              </a:rPr>
              <a:t>A</a:t>
            </a:r>
            <a:r>
              <a:rPr lang="en-US" dirty="0"/>
              <a:t>larm</a:t>
            </a:r>
          </a:p>
          <a:p>
            <a:pPr lvl="1"/>
            <a:r>
              <a:rPr lang="en-US" dirty="0">
                <a:solidFill>
                  <a:srgbClr val="FF0000"/>
                </a:solidFill>
              </a:rPr>
              <a:t>C</a:t>
            </a:r>
            <a:r>
              <a:rPr lang="en-US" dirty="0"/>
              <a:t>lose doors</a:t>
            </a:r>
          </a:p>
          <a:p>
            <a:pPr lvl="1"/>
            <a:r>
              <a:rPr lang="en-US" dirty="0">
                <a:solidFill>
                  <a:srgbClr val="FF0000"/>
                </a:solidFill>
              </a:rPr>
              <a:t>E</a:t>
            </a:r>
            <a:r>
              <a:rPr lang="en-US" dirty="0"/>
              <a:t>xtinguish / Evacuate</a:t>
            </a:r>
          </a:p>
          <a:p>
            <a:r>
              <a:rPr lang="en-US" dirty="0"/>
              <a:t>Also be sure to:</a:t>
            </a:r>
          </a:p>
          <a:p>
            <a:pPr lvl="1"/>
            <a:r>
              <a:rPr lang="en-US" dirty="0"/>
              <a:t>Reassure patients</a:t>
            </a:r>
          </a:p>
          <a:p>
            <a:pPr lvl="1"/>
            <a:r>
              <a:rPr lang="en-US" dirty="0"/>
              <a:t>Close doors</a:t>
            </a:r>
          </a:p>
          <a:p>
            <a:pPr lvl="1"/>
            <a:r>
              <a:rPr lang="en-US" dirty="0"/>
              <a:t>Clear hallways</a:t>
            </a:r>
          </a:p>
          <a:p>
            <a:endParaRPr lang="en-US" dirty="0"/>
          </a:p>
        </p:txBody>
      </p:sp>
      <p:sp>
        <p:nvSpPr>
          <p:cNvPr id="3" name="Title 2">
            <a:extLst>
              <a:ext uri="{FF2B5EF4-FFF2-40B4-BE49-F238E27FC236}">
                <a16:creationId xmlns:a16="http://schemas.microsoft.com/office/drawing/2014/main" id="{586DD7FD-D8B8-42BA-B32D-7B7E72225413}"/>
              </a:ext>
            </a:extLst>
          </p:cNvPr>
          <p:cNvSpPr>
            <a:spLocks noGrp="1"/>
          </p:cNvSpPr>
          <p:nvPr>
            <p:ph type="title"/>
          </p:nvPr>
        </p:nvSpPr>
        <p:spPr/>
        <p:txBody>
          <a:bodyPr/>
          <a:lstStyle/>
          <a:p>
            <a:r>
              <a:rPr lang="en-US" dirty="0"/>
              <a:t>What to do in a Fire Alarm Activation</a:t>
            </a:r>
          </a:p>
        </p:txBody>
      </p:sp>
      <p:sp>
        <p:nvSpPr>
          <p:cNvPr id="4" name="Footer Placeholder 3">
            <a:extLst>
              <a:ext uri="{FF2B5EF4-FFF2-40B4-BE49-F238E27FC236}">
                <a16:creationId xmlns:a16="http://schemas.microsoft.com/office/drawing/2014/main" id="{34DC5C7B-2F60-4BDF-A164-42D96B8E9C7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3DBD645-7CD7-46FC-984D-91BFEAC8B27C}"/>
              </a:ext>
            </a:extLst>
          </p:cNvPr>
          <p:cNvSpPr>
            <a:spLocks noGrp="1"/>
          </p:cNvSpPr>
          <p:nvPr>
            <p:ph type="sldNum" sz="quarter" idx="4"/>
          </p:nvPr>
        </p:nvSpPr>
        <p:spPr/>
        <p:txBody>
          <a:bodyPr/>
          <a:lstStyle/>
          <a:p>
            <a:fld id="{489F9553-C816-6842-8939-EE75ECF7EB2B}" type="slidenum">
              <a:rPr lang="en-US" smtClean="0"/>
              <a:pPr/>
              <a:t>18</a:t>
            </a:fld>
            <a:endParaRPr lang="en-US" dirty="0"/>
          </a:p>
        </p:txBody>
      </p:sp>
    </p:spTree>
    <p:extLst>
      <p:ext uri="{BB962C8B-B14F-4D97-AF65-F5344CB8AC3E}">
        <p14:creationId xmlns:p14="http://schemas.microsoft.com/office/powerpoint/2010/main" val="112888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0BF6D7-2B04-4FFD-AF6F-E1D8570FFAF0}"/>
              </a:ext>
            </a:extLst>
          </p:cNvPr>
          <p:cNvSpPr>
            <a:spLocks noGrp="1"/>
          </p:cNvSpPr>
          <p:nvPr>
            <p:ph sz="quarter" idx="12"/>
          </p:nvPr>
        </p:nvSpPr>
        <p:spPr/>
        <p:txBody>
          <a:bodyPr/>
          <a:lstStyle/>
          <a:p>
            <a:r>
              <a:rPr lang="en-US" dirty="0"/>
              <a:t>DO NOT use elevators</a:t>
            </a:r>
          </a:p>
          <a:p>
            <a:r>
              <a:rPr lang="en-US" dirty="0"/>
              <a:t>MOVE EQUIPMENT on wheels in the hallways to one side (or to alcoves)</a:t>
            </a:r>
          </a:p>
          <a:p>
            <a:r>
              <a:rPr lang="en-US" dirty="0"/>
              <a:t>Make sure exits, extinguishers, and fire pull stations are not blocked </a:t>
            </a:r>
          </a:p>
          <a:p>
            <a:r>
              <a:rPr lang="en-US" dirty="0"/>
              <a:t>Remember: Never store items above 18’’ from the sprinkler head or below ceilings in rooms without sprinklers </a:t>
            </a:r>
          </a:p>
        </p:txBody>
      </p:sp>
      <p:sp>
        <p:nvSpPr>
          <p:cNvPr id="3" name="Title 2">
            <a:extLst>
              <a:ext uri="{FF2B5EF4-FFF2-40B4-BE49-F238E27FC236}">
                <a16:creationId xmlns:a16="http://schemas.microsoft.com/office/drawing/2014/main" id="{13D4FC5E-36E2-4BFF-B32C-4964B66B8567}"/>
              </a:ext>
            </a:extLst>
          </p:cNvPr>
          <p:cNvSpPr>
            <a:spLocks noGrp="1"/>
          </p:cNvSpPr>
          <p:nvPr>
            <p:ph type="title"/>
          </p:nvPr>
        </p:nvSpPr>
        <p:spPr/>
        <p:txBody>
          <a:bodyPr/>
          <a:lstStyle/>
          <a:p>
            <a:r>
              <a:rPr lang="en-US" dirty="0"/>
              <a:t>In a Fire Alarm Activation</a:t>
            </a:r>
          </a:p>
        </p:txBody>
      </p:sp>
      <p:sp>
        <p:nvSpPr>
          <p:cNvPr id="4" name="Footer Placeholder 3">
            <a:extLst>
              <a:ext uri="{FF2B5EF4-FFF2-40B4-BE49-F238E27FC236}">
                <a16:creationId xmlns:a16="http://schemas.microsoft.com/office/drawing/2014/main" id="{A5BC4256-FF34-49FD-A121-21C2628F58C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9267BF6-D98C-4222-B0D8-DF9E6BAB13DE}"/>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323394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F59DA8C-DC11-4A7E-81C5-6F113B011716}"/>
              </a:ext>
            </a:extLst>
          </p:cNvPr>
          <p:cNvSpPr>
            <a:spLocks noGrp="1"/>
          </p:cNvSpPr>
          <p:nvPr>
            <p:ph sz="quarter" idx="12"/>
          </p:nvPr>
        </p:nvSpPr>
        <p:spPr/>
        <p:txBody>
          <a:bodyPr>
            <a:normAutofit lnSpcReduction="10000"/>
          </a:bodyPr>
          <a:lstStyle/>
          <a:p>
            <a:r>
              <a:rPr lang="en-US" dirty="0"/>
              <a:t>An </a:t>
            </a:r>
            <a:r>
              <a:rPr lang="en-US" b="1" dirty="0"/>
              <a:t>EMERGENCY</a:t>
            </a:r>
            <a:r>
              <a:rPr lang="en-US" dirty="0"/>
              <a:t> is a sudden, urgent, unexpected event requiring immediate action, usually requiring help. </a:t>
            </a:r>
            <a:r>
              <a:rPr lang="en-US" dirty="0">
                <a:solidFill>
                  <a:srgbClr val="FF0000"/>
                </a:solidFill>
              </a:rPr>
              <a:t>Sufficient RESOURCES ARE AVAILABLE </a:t>
            </a:r>
            <a:r>
              <a:rPr lang="en-US" dirty="0"/>
              <a:t>to deal with it. </a:t>
            </a:r>
          </a:p>
          <a:p>
            <a:r>
              <a:rPr lang="en-US" dirty="0"/>
              <a:t>A </a:t>
            </a:r>
            <a:r>
              <a:rPr lang="en-US" b="1" dirty="0"/>
              <a:t>DISASTER</a:t>
            </a:r>
            <a:r>
              <a:rPr lang="en-US" dirty="0"/>
              <a:t> is a catastrophic event, especially one occurring suddenly and causing great loss of life, damage, or hardship. </a:t>
            </a:r>
            <a:r>
              <a:rPr lang="en-US" dirty="0">
                <a:solidFill>
                  <a:srgbClr val="FF0000"/>
                </a:solidFill>
              </a:rPr>
              <a:t>Sufficient RESOURCES ARE NOT AVAILABLE</a:t>
            </a:r>
            <a:r>
              <a:rPr lang="en-US" dirty="0"/>
              <a:t>.</a:t>
            </a:r>
          </a:p>
          <a:p>
            <a:r>
              <a:rPr lang="en-US" dirty="0"/>
              <a:t>Emergencies can quickly </a:t>
            </a:r>
            <a:r>
              <a:rPr lang="en-US" b="1" dirty="0"/>
              <a:t>escalate</a:t>
            </a:r>
            <a:r>
              <a:rPr lang="en-US" dirty="0"/>
              <a:t> into disasters (depending on type of incident) due to lack of resources, e.g., supplies, staffing, etc. at the local level.</a:t>
            </a:r>
          </a:p>
        </p:txBody>
      </p:sp>
      <p:sp>
        <p:nvSpPr>
          <p:cNvPr id="9" name="Title 8">
            <a:extLst>
              <a:ext uri="{FF2B5EF4-FFF2-40B4-BE49-F238E27FC236}">
                <a16:creationId xmlns:a16="http://schemas.microsoft.com/office/drawing/2014/main" id="{128314F2-5671-4F32-A1C4-B810DC77D03D}"/>
              </a:ext>
            </a:extLst>
          </p:cNvPr>
          <p:cNvSpPr>
            <a:spLocks noGrp="1"/>
          </p:cNvSpPr>
          <p:nvPr>
            <p:ph type="title"/>
          </p:nvPr>
        </p:nvSpPr>
        <p:spPr>
          <a:xfrm>
            <a:off x="393407" y="345640"/>
            <a:ext cx="8441209" cy="498656"/>
          </a:xfrm>
        </p:spPr>
        <p:txBody>
          <a:bodyPr/>
          <a:lstStyle/>
          <a:p>
            <a:r>
              <a:rPr lang="en-US" sz="2400" dirty="0"/>
              <a:t>What is the Difference between an Emergency and Disaster?</a:t>
            </a:r>
          </a:p>
        </p:txBody>
      </p:sp>
      <p:sp>
        <p:nvSpPr>
          <p:cNvPr id="6" name="Footer Placeholder 5">
            <a:extLst>
              <a:ext uri="{FF2B5EF4-FFF2-40B4-BE49-F238E27FC236}">
                <a16:creationId xmlns:a16="http://schemas.microsoft.com/office/drawing/2014/main" id="{CC0D7F00-B4F2-4FC5-8B41-61A7D44E0B4E}"/>
              </a:ext>
            </a:extLst>
          </p:cNvPr>
          <p:cNvSpPr>
            <a:spLocks noGrp="1"/>
          </p:cNvSpPr>
          <p:nvPr>
            <p:ph type="ftr" sz="quarter" idx="3"/>
          </p:nvPr>
        </p:nvSpPr>
        <p:spPr/>
        <p:txBody>
          <a:bodyPr/>
          <a:lstStyle/>
          <a:p>
            <a:r>
              <a:rPr lang="en-US"/>
              <a:t>©2022 Trinity Health, All Rights Reserved</a:t>
            </a:r>
            <a:endParaRPr lang="en-US" dirty="0"/>
          </a:p>
        </p:txBody>
      </p:sp>
      <p:sp>
        <p:nvSpPr>
          <p:cNvPr id="7" name="Slide Number Placeholder 6">
            <a:extLst>
              <a:ext uri="{FF2B5EF4-FFF2-40B4-BE49-F238E27FC236}">
                <a16:creationId xmlns:a16="http://schemas.microsoft.com/office/drawing/2014/main" id="{CECE9C4A-DC74-4B0B-B44C-EBAB6B6BDE4B}"/>
              </a:ext>
            </a:extLst>
          </p:cNvPr>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73456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E88A48-5CF7-4ACC-A6E1-B8FBA21D7CCE}"/>
              </a:ext>
            </a:extLst>
          </p:cNvPr>
          <p:cNvSpPr>
            <a:spLocks noGrp="1"/>
          </p:cNvSpPr>
          <p:nvPr>
            <p:ph sz="quarter" idx="12"/>
          </p:nvPr>
        </p:nvSpPr>
        <p:spPr>
          <a:xfrm>
            <a:off x="393408" y="999054"/>
            <a:ext cx="8448084" cy="3601521"/>
          </a:xfrm>
        </p:spPr>
        <p:txBody>
          <a:bodyPr/>
          <a:lstStyle/>
          <a:p>
            <a:r>
              <a:rPr lang="en-US" b="1" dirty="0"/>
              <a:t>If you find someone UNCONSCIOUS / UNRESPONSIVE:</a:t>
            </a:r>
          </a:p>
          <a:p>
            <a:pPr marL="284163" lvl="1" indent="0">
              <a:buNone/>
            </a:pPr>
            <a:r>
              <a:rPr lang="en-US" dirty="0"/>
              <a:t>Notify the Regional Call Center </a:t>
            </a:r>
          </a:p>
          <a:p>
            <a:pPr marL="821929" lvl="3" indent="-342900"/>
            <a:r>
              <a:rPr lang="en-US" dirty="0"/>
              <a:t>Utilize Code Blue button on phone, if applicable</a:t>
            </a:r>
          </a:p>
          <a:p>
            <a:pPr marL="342900" indent="-342900">
              <a:buFont typeface="Arial" panose="020B0604020202020204" pitchFamily="34" charset="0"/>
              <a:buChar char="•"/>
            </a:pPr>
            <a:r>
              <a:rPr lang="en-US" dirty="0"/>
              <a:t>Begin CPR if needed and if qualified</a:t>
            </a:r>
          </a:p>
          <a:p>
            <a:pPr marL="342900" indent="-342900">
              <a:buFont typeface="Arial" panose="020B0604020202020204" pitchFamily="34" charset="0"/>
              <a:buChar char="•"/>
            </a:pPr>
            <a:r>
              <a:rPr lang="en-US" dirty="0"/>
              <a:t>Obtain / Utilize AED if available</a:t>
            </a:r>
          </a:p>
          <a:p>
            <a:pPr marL="342900" indent="-342900">
              <a:buFont typeface="Arial" panose="020B0604020202020204" pitchFamily="34" charset="0"/>
              <a:buChar char="•"/>
            </a:pPr>
            <a:r>
              <a:rPr lang="en-US" dirty="0"/>
              <a:t>Remain until help arrives (team or ambulance)</a:t>
            </a:r>
          </a:p>
        </p:txBody>
      </p:sp>
      <p:sp>
        <p:nvSpPr>
          <p:cNvPr id="3" name="Title 2">
            <a:extLst>
              <a:ext uri="{FF2B5EF4-FFF2-40B4-BE49-F238E27FC236}">
                <a16:creationId xmlns:a16="http://schemas.microsoft.com/office/drawing/2014/main" id="{781E1795-A44B-44E1-A056-7941D27D602C}"/>
              </a:ext>
            </a:extLst>
          </p:cNvPr>
          <p:cNvSpPr>
            <a:spLocks noGrp="1"/>
          </p:cNvSpPr>
          <p:nvPr>
            <p:ph type="title"/>
          </p:nvPr>
        </p:nvSpPr>
        <p:spPr/>
        <p:txBody>
          <a:bodyPr/>
          <a:lstStyle/>
          <a:p>
            <a:r>
              <a:rPr lang="en-US" dirty="0"/>
              <a:t>Code Blue</a:t>
            </a:r>
          </a:p>
        </p:txBody>
      </p:sp>
      <p:sp>
        <p:nvSpPr>
          <p:cNvPr id="4" name="Footer Placeholder 3">
            <a:extLst>
              <a:ext uri="{FF2B5EF4-FFF2-40B4-BE49-F238E27FC236}">
                <a16:creationId xmlns:a16="http://schemas.microsoft.com/office/drawing/2014/main" id="{C41CAE7F-73CF-49DD-A7CD-A9C1CD8C56C5}"/>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E303AF5-1AC8-4A20-BDFF-2FFC6EB9C852}"/>
              </a:ext>
            </a:extLst>
          </p:cNvPr>
          <p:cNvSpPr>
            <a:spLocks noGrp="1"/>
          </p:cNvSpPr>
          <p:nvPr>
            <p:ph type="sldNum" sz="quarter" idx="4"/>
          </p:nvPr>
        </p:nvSpPr>
        <p:spPr/>
        <p:txBody>
          <a:bodyPr/>
          <a:lstStyle/>
          <a:p>
            <a:fld id="{489F9553-C816-6842-8939-EE75ECF7EB2B}" type="slidenum">
              <a:rPr lang="en-US" smtClean="0"/>
              <a:pPr/>
              <a:t>20</a:t>
            </a:fld>
            <a:endParaRPr lang="en-US" dirty="0"/>
          </a:p>
        </p:txBody>
      </p:sp>
    </p:spTree>
    <p:extLst>
      <p:ext uri="{BB962C8B-B14F-4D97-AF65-F5344CB8AC3E}">
        <p14:creationId xmlns:p14="http://schemas.microsoft.com/office/powerpoint/2010/main" val="1145661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FC7B75-BE4E-47FD-BBFA-5700B022D4FB}"/>
              </a:ext>
            </a:extLst>
          </p:cNvPr>
          <p:cNvSpPr>
            <a:spLocks noGrp="1"/>
          </p:cNvSpPr>
          <p:nvPr>
            <p:ph sz="quarter" idx="12"/>
          </p:nvPr>
        </p:nvSpPr>
        <p:spPr/>
        <p:txBody>
          <a:bodyPr/>
          <a:lstStyle/>
          <a:p>
            <a:r>
              <a:rPr lang="en-US" dirty="0"/>
              <a:t>If you find someone CONSCIOUS and RESPONSIVE (i.e., fall, hypoglycemia episode, seizure):</a:t>
            </a:r>
          </a:p>
          <a:p>
            <a:pPr lvl="1">
              <a:buFont typeface="Arial" panose="020B0604020202020204" pitchFamily="34" charset="0"/>
              <a:buChar char="•"/>
            </a:pPr>
            <a:r>
              <a:rPr lang="en-US" dirty="0"/>
              <a:t>Notify the Regional Call Center </a:t>
            </a:r>
          </a:p>
          <a:p>
            <a:pPr lvl="1">
              <a:buFont typeface="Arial" panose="020B0604020202020204" pitchFamily="34" charset="0"/>
              <a:buChar char="•"/>
            </a:pPr>
            <a:r>
              <a:rPr lang="en-US" dirty="0"/>
              <a:t>Remain until help arrives (dependent on location)</a:t>
            </a:r>
          </a:p>
          <a:p>
            <a:pPr lvl="1">
              <a:buFont typeface="Arial" panose="020B0604020202020204" pitchFamily="34" charset="0"/>
              <a:buChar char="•"/>
            </a:pPr>
            <a:r>
              <a:rPr lang="en-US" dirty="0"/>
              <a:t>If their status changes, update Regional Call Center</a:t>
            </a:r>
          </a:p>
          <a:p>
            <a:endParaRPr lang="en-US" dirty="0"/>
          </a:p>
        </p:txBody>
      </p:sp>
      <p:sp>
        <p:nvSpPr>
          <p:cNvPr id="3" name="Title 2">
            <a:extLst>
              <a:ext uri="{FF2B5EF4-FFF2-40B4-BE49-F238E27FC236}">
                <a16:creationId xmlns:a16="http://schemas.microsoft.com/office/drawing/2014/main" id="{B828E121-8392-4791-B3CE-8557E3D2F333}"/>
              </a:ext>
            </a:extLst>
          </p:cNvPr>
          <p:cNvSpPr>
            <a:spLocks noGrp="1"/>
          </p:cNvSpPr>
          <p:nvPr>
            <p:ph type="title"/>
          </p:nvPr>
        </p:nvSpPr>
        <p:spPr/>
        <p:txBody>
          <a:bodyPr/>
          <a:lstStyle/>
          <a:p>
            <a:r>
              <a:rPr lang="en-US" dirty="0"/>
              <a:t>Medical Emergency</a:t>
            </a:r>
          </a:p>
        </p:txBody>
      </p:sp>
      <p:sp>
        <p:nvSpPr>
          <p:cNvPr id="4" name="Footer Placeholder 3">
            <a:extLst>
              <a:ext uri="{FF2B5EF4-FFF2-40B4-BE49-F238E27FC236}">
                <a16:creationId xmlns:a16="http://schemas.microsoft.com/office/drawing/2014/main" id="{977F5AE6-2F9F-46E4-9F74-26AEF3495B1F}"/>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2C9DB60-A67A-4C0D-BC53-052BF50B6EC7}"/>
              </a:ext>
            </a:extLst>
          </p:cNvPr>
          <p:cNvSpPr>
            <a:spLocks noGrp="1"/>
          </p:cNvSpPr>
          <p:nvPr>
            <p:ph type="sldNum" sz="quarter" idx="4"/>
          </p:nvPr>
        </p:nvSpPr>
        <p:spPr/>
        <p:txBody>
          <a:bodyPr/>
          <a:lstStyle/>
          <a:p>
            <a:fld id="{489F9553-C816-6842-8939-EE75ECF7EB2B}" type="slidenum">
              <a:rPr lang="en-US" smtClean="0"/>
              <a:pPr/>
              <a:t>21</a:t>
            </a:fld>
            <a:endParaRPr lang="en-US" dirty="0"/>
          </a:p>
        </p:txBody>
      </p:sp>
    </p:spTree>
    <p:extLst>
      <p:ext uri="{BB962C8B-B14F-4D97-AF65-F5344CB8AC3E}">
        <p14:creationId xmlns:p14="http://schemas.microsoft.com/office/powerpoint/2010/main" val="3389143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E5370D-E313-4F1F-A5D3-CE7A3DB15775}"/>
              </a:ext>
            </a:extLst>
          </p:cNvPr>
          <p:cNvSpPr>
            <a:spLocks noGrp="1"/>
          </p:cNvSpPr>
          <p:nvPr>
            <p:ph sz="quarter" idx="12"/>
          </p:nvPr>
        </p:nvSpPr>
        <p:spPr>
          <a:xfrm>
            <a:off x="393408" y="894338"/>
            <a:ext cx="8236688" cy="3901089"/>
          </a:xfrm>
        </p:spPr>
        <p:txBody>
          <a:bodyPr>
            <a:normAutofit fontScale="32500" lnSpcReduction="20000"/>
          </a:bodyPr>
          <a:lstStyle/>
          <a:p>
            <a:r>
              <a:rPr lang="en-US" sz="4300" b="1" dirty="0"/>
              <a:t>If you are unable to find a patient, notify regional call center and ask the operator to initiate a “Missing Patient” and provide unit location and appropriate description. </a:t>
            </a:r>
            <a:endParaRPr lang="en-US" sz="4300" dirty="0"/>
          </a:p>
          <a:p>
            <a:pPr marL="455613" lvl="1" indent="-171450">
              <a:buFont typeface="Arial" panose="020B0604020202020204" pitchFamily="34" charset="0"/>
              <a:buChar char="•"/>
            </a:pPr>
            <a:r>
              <a:rPr lang="en-US" sz="3700" dirty="0"/>
              <a:t>ALL Staff: Monitor all exit locations, stairwells and elevators for persons who look lost or confused and are attempting to exit the building wearing a patient gown, street clothes, or have on a patient identification armband or bandages.</a:t>
            </a:r>
          </a:p>
          <a:p>
            <a:pPr marL="455613" lvl="1" indent="-171450">
              <a:buFont typeface="Arial" panose="020B0604020202020204" pitchFamily="34" charset="0"/>
              <a:buChar char="•"/>
            </a:pPr>
            <a:r>
              <a:rPr lang="en-US" sz="3700" dirty="0"/>
              <a:t>If staff suspect they have found the patient, ask the patient their name and if they can help return them to their room. Contact security and provide their location.</a:t>
            </a:r>
          </a:p>
          <a:p>
            <a:r>
              <a:rPr lang="en-US" sz="4300" b="1" dirty="0"/>
              <a:t>If the patient is at all hostile or aggressive, notify security and do not attempt to physically stop the individual. </a:t>
            </a:r>
          </a:p>
          <a:p>
            <a:pPr marL="455613" lvl="1" indent="-171450">
              <a:buFont typeface="Arial" panose="020B0604020202020204" pitchFamily="34" charset="0"/>
              <a:buChar char="•"/>
            </a:pPr>
            <a:r>
              <a:rPr lang="en-US" sz="3400" dirty="0"/>
              <a:t>If the patient does leave, note helpful information: vehicle license plate, type of vehicle, direction of travel, description of person they are with, etc.</a:t>
            </a:r>
          </a:p>
          <a:p>
            <a:pPr marL="455613" lvl="1" indent="-171450">
              <a:buFont typeface="Arial" panose="020B0604020202020204" pitchFamily="34" charset="0"/>
              <a:buChar char="•"/>
            </a:pPr>
            <a:r>
              <a:rPr lang="en-US" sz="3400" dirty="0"/>
              <a:t>Document the episode in the EMR and VOICE.</a:t>
            </a:r>
          </a:p>
          <a:p>
            <a:r>
              <a:rPr lang="en-US" sz="4300" b="1" dirty="0"/>
              <a:t>Behavioral Medicine Unit, Chemical Dependency Unit, and Birthing Center have locked doors and restricted access onto the unit.</a:t>
            </a:r>
          </a:p>
          <a:p>
            <a:pPr marL="455613" lvl="1" indent="-171450">
              <a:buFont typeface="Arial" panose="020B0604020202020204" pitchFamily="34" charset="0"/>
              <a:buChar char="•"/>
            </a:pPr>
            <a:r>
              <a:rPr lang="en-US" sz="3700" dirty="0"/>
              <a:t>Do not open the unit doors for anyone, even if they have a badge. Unit staff will assist visitors and determine appropriate access to the unit.</a:t>
            </a:r>
          </a:p>
          <a:p>
            <a:pPr marL="455613" lvl="1" indent="-171450">
              <a:buFont typeface="Arial" panose="020B0604020202020204" pitchFamily="34" charset="0"/>
              <a:buChar char="•"/>
            </a:pPr>
            <a:r>
              <a:rPr lang="en-US" sz="3700" dirty="0"/>
              <a:t>When exiting the unit, check for patients in the hallway. If there is a patient nearby, press the intercom button and ask staff to redirect patients away from the door area before you open the door.</a:t>
            </a:r>
          </a:p>
          <a:p>
            <a:pPr marL="455613" lvl="1" indent="-171450">
              <a:buFont typeface="Arial" panose="020B0604020202020204" pitchFamily="34" charset="0"/>
              <a:buChar char="•"/>
            </a:pPr>
            <a:r>
              <a:rPr lang="en-US" sz="3700" dirty="0"/>
              <a:t>Check to make sure the door closes behind you. The door will make a click sound when lock-reactivates. </a:t>
            </a:r>
          </a:p>
        </p:txBody>
      </p:sp>
      <p:sp>
        <p:nvSpPr>
          <p:cNvPr id="3" name="Title 2">
            <a:extLst>
              <a:ext uri="{FF2B5EF4-FFF2-40B4-BE49-F238E27FC236}">
                <a16:creationId xmlns:a16="http://schemas.microsoft.com/office/drawing/2014/main" id="{E3F8E169-B3C5-4414-A603-9BCF4377A1C3}"/>
              </a:ext>
            </a:extLst>
          </p:cNvPr>
          <p:cNvSpPr>
            <a:spLocks noGrp="1"/>
          </p:cNvSpPr>
          <p:nvPr>
            <p:ph type="title"/>
          </p:nvPr>
        </p:nvSpPr>
        <p:spPr/>
        <p:txBody>
          <a:bodyPr/>
          <a:lstStyle/>
          <a:p>
            <a:r>
              <a:rPr lang="en-US" dirty="0"/>
              <a:t>Missing Patient</a:t>
            </a:r>
          </a:p>
        </p:txBody>
      </p:sp>
      <p:sp>
        <p:nvSpPr>
          <p:cNvPr id="4" name="Footer Placeholder 3">
            <a:extLst>
              <a:ext uri="{FF2B5EF4-FFF2-40B4-BE49-F238E27FC236}">
                <a16:creationId xmlns:a16="http://schemas.microsoft.com/office/drawing/2014/main" id="{86870FE0-EF66-4561-AACC-6CD6109BE7F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9C2770A-4361-4D3B-830E-E6E30FBEB7EA}"/>
              </a:ext>
            </a:extLst>
          </p:cNvPr>
          <p:cNvSpPr>
            <a:spLocks noGrp="1"/>
          </p:cNvSpPr>
          <p:nvPr>
            <p:ph type="sldNum" sz="quarter" idx="4"/>
          </p:nvPr>
        </p:nvSpPr>
        <p:spPr/>
        <p:txBody>
          <a:bodyPr/>
          <a:lstStyle/>
          <a:p>
            <a:fld id="{489F9553-C816-6842-8939-EE75ECF7EB2B}" type="slidenum">
              <a:rPr lang="en-US" smtClean="0"/>
              <a:pPr/>
              <a:t>22</a:t>
            </a:fld>
            <a:endParaRPr lang="en-US" dirty="0"/>
          </a:p>
        </p:txBody>
      </p:sp>
    </p:spTree>
    <p:extLst>
      <p:ext uri="{BB962C8B-B14F-4D97-AF65-F5344CB8AC3E}">
        <p14:creationId xmlns:p14="http://schemas.microsoft.com/office/powerpoint/2010/main" val="365274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C29733-9630-4F3D-AEAF-D1FEF335094D}"/>
              </a:ext>
            </a:extLst>
          </p:cNvPr>
          <p:cNvSpPr>
            <a:spLocks noGrp="1"/>
          </p:cNvSpPr>
          <p:nvPr>
            <p:ph sz="quarter" idx="12"/>
          </p:nvPr>
        </p:nvSpPr>
        <p:spPr>
          <a:xfrm>
            <a:off x="393407" y="999054"/>
            <a:ext cx="8399957" cy="3796373"/>
          </a:xfrm>
        </p:spPr>
        <p:txBody>
          <a:bodyPr>
            <a:normAutofit fontScale="92500" lnSpcReduction="10000"/>
          </a:bodyPr>
          <a:lstStyle/>
          <a:p>
            <a:pPr marL="0" indent="0">
              <a:buNone/>
            </a:pPr>
            <a:r>
              <a:rPr lang="en-US" sz="2400" b="1" dirty="0"/>
              <a:t>When a weather-related threat occurs, you will hear: </a:t>
            </a:r>
          </a:p>
          <a:p>
            <a:pPr marL="0" indent="0">
              <a:spcAft>
                <a:spcPts val="1200"/>
              </a:spcAft>
              <a:buNone/>
            </a:pPr>
            <a:r>
              <a:rPr lang="en-US" sz="2200" b="1" dirty="0">
                <a:solidFill>
                  <a:srgbClr val="FF0000"/>
                </a:solidFill>
              </a:rPr>
              <a:t>"There is a [severe weather] [watch/warning] is in effect until [time]”</a:t>
            </a:r>
          </a:p>
          <a:p>
            <a:pPr marL="460375" indent="-233363">
              <a:buFont typeface="Arial" panose="020B0604020202020204" pitchFamily="34" charset="0"/>
              <a:buChar char="•"/>
            </a:pPr>
            <a:r>
              <a:rPr lang="en-US" b="1" dirty="0"/>
              <a:t>Patient Care Areas:</a:t>
            </a:r>
          </a:p>
          <a:p>
            <a:pPr marL="914400" lvl="3" indent="-227013"/>
            <a:r>
              <a:rPr lang="en-US" dirty="0"/>
              <a:t>Close the drapes/shades</a:t>
            </a:r>
          </a:p>
          <a:p>
            <a:pPr marL="914400" lvl="3" indent="-227013"/>
            <a:r>
              <a:rPr lang="en-US" dirty="0"/>
              <a:t>Check on and reassure patients</a:t>
            </a:r>
          </a:p>
          <a:p>
            <a:pPr marL="914400" lvl="3" indent="-227013"/>
            <a:r>
              <a:rPr lang="en-US" dirty="0"/>
              <a:t>Follow your departments severe weather plans </a:t>
            </a:r>
          </a:p>
          <a:p>
            <a:pPr marL="460375" indent="-233363">
              <a:buFont typeface="Arial" panose="020B0604020202020204" pitchFamily="34" charset="0"/>
              <a:buChar char="•"/>
            </a:pPr>
            <a:r>
              <a:rPr lang="en-US" b="1" dirty="0"/>
              <a:t>Non-Patient Care Areas:</a:t>
            </a:r>
          </a:p>
          <a:p>
            <a:pPr marL="914400" lvl="3" indent="-227013"/>
            <a:r>
              <a:rPr lang="en-US" dirty="0"/>
              <a:t>Close the drapes/shades</a:t>
            </a:r>
          </a:p>
          <a:p>
            <a:pPr marL="914400" lvl="3" indent="-227013"/>
            <a:r>
              <a:rPr lang="en-US" dirty="0"/>
              <a:t>Go to inner hallways away from windows </a:t>
            </a:r>
          </a:p>
          <a:p>
            <a:pPr marL="460375" indent="-233363">
              <a:buFont typeface="Arial" panose="020B0604020202020204" pitchFamily="34" charset="0"/>
              <a:buChar char="•"/>
            </a:pPr>
            <a:r>
              <a:rPr lang="en-US" b="1" dirty="0"/>
              <a:t>Listen For Updates </a:t>
            </a:r>
            <a:endParaRPr lang="en-US" dirty="0"/>
          </a:p>
          <a:p>
            <a:endParaRPr lang="en-US" dirty="0"/>
          </a:p>
        </p:txBody>
      </p:sp>
      <p:sp>
        <p:nvSpPr>
          <p:cNvPr id="3" name="Title 2">
            <a:extLst>
              <a:ext uri="{FF2B5EF4-FFF2-40B4-BE49-F238E27FC236}">
                <a16:creationId xmlns:a16="http://schemas.microsoft.com/office/drawing/2014/main" id="{B13FBDA7-5EEB-48BD-B66F-7FD98F848D6D}"/>
              </a:ext>
            </a:extLst>
          </p:cNvPr>
          <p:cNvSpPr>
            <a:spLocks noGrp="1"/>
          </p:cNvSpPr>
          <p:nvPr>
            <p:ph type="title"/>
          </p:nvPr>
        </p:nvSpPr>
        <p:spPr/>
        <p:txBody>
          <a:bodyPr/>
          <a:lstStyle/>
          <a:p>
            <a:r>
              <a:rPr lang="en-US" dirty="0"/>
              <a:t>Weather-Related Threats</a:t>
            </a:r>
          </a:p>
        </p:txBody>
      </p:sp>
      <p:sp>
        <p:nvSpPr>
          <p:cNvPr id="4" name="Footer Placeholder 3">
            <a:extLst>
              <a:ext uri="{FF2B5EF4-FFF2-40B4-BE49-F238E27FC236}">
                <a16:creationId xmlns:a16="http://schemas.microsoft.com/office/drawing/2014/main" id="{9CFA2C87-D35B-4544-B829-0E35352500D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8F7B9753-A7CE-4BE7-A297-4BF638EF302F}"/>
              </a:ext>
            </a:extLst>
          </p:cNvPr>
          <p:cNvSpPr>
            <a:spLocks noGrp="1"/>
          </p:cNvSpPr>
          <p:nvPr>
            <p:ph type="sldNum" sz="quarter" idx="4"/>
          </p:nvPr>
        </p:nvSpPr>
        <p:spPr/>
        <p:txBody>
          <a:bodyPr/>
          <a:lstStyle/>
          <a:p>
            <a:fld id="{489F9553-C816-6842-8939-EE75ECF7EB2B}" type="slidenum">
              <a:rPr lang="en-US" smtClean="0"/>
              <a:pPr/>
              <a:t>23</a:t>
            </a:fld>
            <a:endParaRPr lang="en-US" dirty="0"/>
          </a:p>
        </p:txBody>
      </p:sp>
    </p:spTree>
    <p:extLst>
      <p:ext uri="{BB962C8B-B14F-4D97-AF65-F5344CB8AC3E}">
        <p14:creationId xmlns:p14="http://schemas.microsoft.com/office/powerpoint/2010/main" val="425807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A5949B-20B2-4F4E-8B43-FB4363FE2AFB}"/>
              </a:ext>
            </a:extLst>
          </p:cNvPr>
          <p:cNvSpPr>
            <a:spLocks noGrp="1"/>
          </p:cNvSpPr>
          <p:nvPr>
            <p:ph sz="quarter" idx="12"/>
          </p:nvPr>
        </p:nvSpPr>
        <p:spPr/>
        <p:txBody>
          <a:bodyPr/>
          <a:lstStyle/>
          <a:p>
            <a:r>
              <a:rPr lang="en-US" sz="2400" dirty="0"/>
              <a:t>You may need to act if you are concerned that a situation </a:t>
            </a:r>
            <a:r>
              <a:rPr lang="en-US" sz="2400" b="1" dirty="0"/>
              <a:t>may escalate to a threat of harm or violence</a:t>
            </a:r>
            <a:r>
              <a:rPr lang="en-US" sz="2400" dirty="0"/>
              <a:t>. </a:t>
            </a:r>
          </a:p>
          <a:p>
            <a:pPr marL="0" indent="0">
              <a:buNone/>
            </a:pPr>
            <a:endParaRPr lang="en-US" sz="2000" dirty="0"/>
          </a:p>
          <a:p>
            <a:pPr marL="342900" lvl="0" indent="-342900">
              <a:buFont typeface="Arial" panose="020B0604020202020204" pitchFamily="34" charset="0"/>
              <a:buChar char="•"/>
            </a:pPr>
            <a:r>
              <a:rPr lang="en-US" sz="2400" b="1" dirty="0"/>
              <a:t>If you or others are in IMMEDIATE DANGER </a:t>
            </a:r>
          </a:p>
          <a:p>
            <a:pPr marL="821929" lvl="3" indent="-342900"/>
            <a:r>
              <a:rPr lang="en-US" sz="2400" dirty="0"/>
              <a:t>Move those in danger to safety </a:t>
            </a:r>
          </a:p>
          <a:p>
            <a:pPr marL="821929" lvl="3" indent="-342900"/>
            <a:r>
              <a:rPr lang="en-US" sz="2400" dirty="0"/>
              <a:t>Notify Regional Call Center that Security Assistance is needed (give location/description)</a:t>
            </a:r>
          </a:p>
          <a:p>
            <a:pPr marL="0" indent="0">
              <a:buNone/>
            </a:pPr>
            <a:endParaRPr lang="en-US" dirty="0"/>
          </a:p>
        </p:txBody>
      </p:sp>
      <p:sp>
        <p:nvSpPr>
          <p:cNvPr id="3" name="Title 2">
            <a:extLst>
              <a:ext uri="{FF2B5EF4-FFF2-40B4-BE49-F238E27FC236}">
                <a16:creationId xmlns:a16="http://schemas.microsoft.com/office/drawing/2014/main" id="{6B051ABB-3C85-4379-B597-379C8B04B8BF}"/>
              </a:ext>
            </a:extLst>
          </p:cNvPr>
          <p:cNvSpPr>
            <a:spLocks noGrp="1"/>
          </p:cNvSpPr>
          <p:nvPr>
            <p:ph type="title"/>
          </p:nvPr>
        </p:nvSpPr>
        <p:spPr/>
        <p:txBody>
          <a:bodyPr/>
          <a:lstStyle/>
          <a:p>
            <a:r>
              <a:rPr lang="en-US" sz="2800" dirty="0"/>
              <a:t>Security Assistance Required</a:t>
            </a:r>
            <a:endParaRPr lang="en-US" dirty="0"/>
          </a:p>
        </p:txBody>
      </p:sp>
      <p:sp>
        <p:nvSpPr>
          <p:cNvPr id="4" name="Footer Placeholder 3">
            <a:extLst>
              <a:ext uri="{FF2B5EF4-FFF2-40B4-BE49-F238E27FC236}">
                <a16:creationId xmlns:a16="http://schemas.microsoft.com/office/drawing/2014/main" id="{B299505E-8F56-4376-88BB-91A0580D8039}"/>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DFF91A37-F107-471E-AFC7-FB2BDAECEF72}"/>
              </a:ext>
            </a:extLst>
          </p:cNvPr>
          <p:cNvSpPr>
            <a:spLocks noGrp="1"/>
          </p:cNvSpPr>
          <p:nvPr>
            <p:ph type="sldNum" sz="quarter" idx="4"/>
          </p:nvPr>
        </p:nvSpPr>
        <p:spPr/>
        <p:txBody>
          <a:bodyPr/>
          <a:lstStyle/>
          <a:p>
            <a:fld id="{489F9553-C816-6842-8939-EE75ECF7EB2B}" type="slidenum">
              <a:rPr lang="en-US" smtClean="0"/>
              <a:pPr/>
              <a:t>24</a:t>
            </a:fld>
            <a:endParaRPr lang="en-US" dirty="0"/>
          </a:p>
        </p:txBody>
      </p:sp>
    </p:spTree>
    <p:extLst>
      <p:ext uri="{BB962C8B-B14F-4D97-AF65-F5344CB8AC3E}">
        <p14:creationId xmlns:p14="http://schemas.microsoft.com/office/powerpoint/2010/main" val="221955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06CD44-13EF-414A-B41F-F8F3F1DF4F1B}"/>
              </a:ext>
            </a:extLst>
          </p:cNvPr>
          <p:cNvSpPr>
            <a:spLocks noGrp="1"/>
          </p:cNvSpPr>
          <p:nvPr>
            <p:ph sz="quarter" idx="12"/>
          </p:nvPr>
        </p:nvSpPr>
        <p:spPr/>
        <p:txBody>
          <a:bodyPr/>
          <a:lstStyle/>
          <a:p>
            <a:r>
              <a:rPr lang="en-US" dirty="0"/>
              <a:t>Notify regional call center and give specific details to the operator</a:t>
            </a:r>
          </a:p>
          <a:p>
            <a:r>
              <a:rPr lang="en-US" dirty="0"/>
              <a:t>Overhead announcements and instructions will be provided when appropriate </a:t>
            </a:r>
          </a:p>
          <a:p>
            <a:r>
              <a:rPr lang="en-US" dirty="0"/>
              <a:t>Disaster Response (Hospital Incident Command) will be activated as needed </a:t>
            </a:r>
          </a:p>
          <a:p>
            <a:r>
              <a:rPr lang="en-US" dirty="0"/>
              <a:t>Evacuate only if instructed to do so </a:t>
            </a:r>
          </a:p>
        </p:txBody>
      </p:sp>
      <p:sp>
        <p:nvSpPr>
          <p:cNvPr id="3" name="Title 2">
            <a:extLst>
              <a:ext uri="{FF2B5EF4-FFF2-40B4-BE49-F238E27FC236}">
                <a16:creationId xmlns:a16="http://schemas.microsoft.com/office/drawing/2014/main" id="{C06EE177-8390-4F01-B1C2-9CAF2E53B3C7}"/>
              </a:ext>
            </a:extLst>
          </p:cNvPr>
          <p:cNvSpPr>
            <a:spLocks noGrp="1"/>
          </p:cNvSpPr>
          <p:nvPr>
            <p:ph type="title"/>
          </p:nvPr>
        </p:nvSpPr>
        <p:spPr/>
        <p:txBody>
          <a:bodyPr/>
          <a:lstStyle/>
          <a:p>
            <a:r>
              <a:rPr lang="en-US" dirty="0"/>
              <a:t>Other Threats</a:t>
            </a:r>
          </a:p>
        </p:txBody>
      </p:sp>
      <p:sp>
        <p:nvSpPr>
          <p:cNvPr id="4" name="Footer Placeholder 3">
            <a:extLst>
              <a:ext uri="{FF2B5EF4-FFF2-40B4-BE49-F238E27FC236}">
                <a16:creationId xmlns:a16="http://schemas.microsoft.com/office/drawing/2014/main" id="{F7931349-6D3F-46E3-8B5D-DD19B0B829F0}"/>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61ECD640-C5FF-4DA5-A68F-5020C64DBBF8}"/>
              </a:ext>
            </a:extLst>
          </p:cNvPr>
          <p:cNvSpPr>
            <a:spLocks noGrp="1"/>
          </p:cNvSpPr>
          <p:nvPr>
            <p:ph type="sldNum" sz="quarter" idx="4"/>
          </p:nvPr>
        </p:nvSpPr>
        <p:spPr/>
        <p:txBody>
          <a:bodyPr/>
          <a:lstStyle/>
          <a:p>
            <a:fld id="{489F9553-C816-6842-8939-EE75ECF7EB2B}" type="slidenum">
              <a:rPr lang="en-US" smtClean="0"/>
              <a:pPr/>
              <a:t>25</a:t>
            </a:fld>
            <a:endParaRPr lang="en-US" dirty="0"/>
          </a:p>
        </p:txBody>
      </p:sp>
    </p:spTree>
    <p:extLst>
      <p:ext uri="{BB962C8B-B14F-4D97-AF65-F5344CB8AC3E}">
        <p14:creationId xmlns:p14="http://schemas.microsoft.com/office/powerpoint/2010/main" val="3569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A5074CD-AC09-4F34-9EDE-29B40E58651C}"/>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FD809205-5582-463F-871C-A1D2E91E7975}"/>
              </a:ext>
            </a:extLst>
          </p:cNvPr>
          <p:cNvSpPr>
            <a:spLocks noGrp="1"/>
          </p:cNvSpPr>
          <p:nvPr>
            <p:ph type="sldNum" sz="quarter" idx="4"/>
          </p:nvPr>
        </p:nvSpPr>
        <p:spPr/>
        <p:txBody>
          <a:bodyPr/>
          <a:lstStyle/>
          <a:p>
            <a:fld id="{489F9553-C816-6842-8939-EE75ECF7EB2B}" type="slidenum">
              <a:rPr lang="en-US" smtClean="0"/>
              <a:pPr/>
              <a:t>26</a:t>
            </a:fld>
            <a:endParaRPr lang="en-US" dirty="0"/>
          </a:p>
        </p:txBody>
      </p:sp>
      <p:sp>
        <p:nvSpPr>
          <p:cNvPr id="6" name="Title 5">
            <a:extLst>
              <a:ext uri="{FF2B5EF4-FFF2-40B4-BE49-F238E27FC236}">
                <a16:creationId xmlns:a16="http://schemas.microsoft.com/office/drawing/2014/main" id="{6D3BE36A-5DD9-42B1-9998-EA02FFBB4B04}"/>
              </a:ext>
            </a:extLst>
          </p:cNvPr>
          <p:cNvSpPr>
            <a:spLocks noGrp="1"/>
          </p:cNvSpPr>
          <p:nvPr>
            <p:ph type="title"/>
          </p:nvPr>
        </p:nvSpPr>
        <p:spPr>
          <a:xfrm>
            <a:off x="731677" y="852334"/>
            <a:ext cx="5524744" cy="1009604"/>
          </a:xfrm>
        </p:spPr>
        <p:txBody>
          <a:bodyPr/>
          <a:lstStyle/>
          <a:p>
            <a:r>
              <a:rPr lang="en-US" dirty="0"/>
              <a:t>Evacuation &amp; Sheltering-in-place</a:t>
            </a:r>
          </a:p>
        </p:txBody>
      </p:sp>
    </p:spTree>
    <p:extLst>
      <p:ext uri="{BB962C8B-B14F-4D97-AF65-F5344CB8AC3E}">
        <p14:creationId xmlns:p14="http://schemas.microsoft.com/office/powerpoint/2010/main" val="218821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6D77C-D645-486B-ABEA-6EB32DA4ABAD}"/>
              </a:ext>
            </a:extLst>
          </p:cNvPr>
          <p:cNvSpPr>
            <a:spLocks noGrp="1"/>
          </p:cNvSpPr>
          <p:nvPr>
            <p:ph sz="quarter" idx="12"/>
          </p:nvPr>
        </p:nvSpPr>
        <p:spPr/>
        <p:txBody>
          <a:bodyPr>
            <a:normAutofit fontScale="62500" lnSpcReduction="20000"/>
          </a:bodyPr>
          <a:lstStyle/>
          <a:p>
            <a:r>
              <a:rPr lang="en-US" b="1" dirty="0"/>
              <a:t>Horizontal Evacuation: </a:t>
            </a:r>
            <a:r>
              <a:rPr lang="en-US" dirty="0"/>
              <a:t>This level of evacuation involves moving patients who are in immediate danger away from the threat. Patients remain on the same floor of the hospital as the area that they are evacuating. Horizontal evacuation typically involves moving patients to an area of refuge in an adjacent smoke/fire zone or in some cases, at the opposite side of the building. Most evacuations of a single department or patient care unit can be done horizontally, which is the fastest option and has the simplest re-entry process. Evacuation of an entire building may even be accomplished horizontally if every floor of the evacuated building connects to another building.</a:t>
            </a:r>
          </a:p>
          <a:p>
            <a:r>
              <a:rPr lang="en-US" b="1" dirty="0"/>
              <a:t>Vertical Evacuation: </a:t>
            </a:r>
            <a:r>
              <a:rPr lang="en-US" dirty="0"/>
              <a:t>This level of evacuation refers to the complete evacuation of a specific floor in a building. In general, patients and staff evacuate vertically towards ground level whenever possible. Moving patients and staff to lower levels helps to prepare for total or full evacuation of the facility should the situation worsen. For most localized incidents, vertically evacuated patients and staff are sent to an area of refuge elsewhere in the hospital typically at least two floors away from the incident floor. During the vertical evacuation of one floor, other floors may be ordered to shelter-in-place or prepare only for their own evacuation. </a:t>
            </a:r>
          </a:p>
          <a:p>
            <a:r>
              <a:rPr lang="en-US" b="1" dirty="0"/>
              <a:t>Total or Full Evacuation: </a:t>
            </a:r>
            <a:r>
              <a:rPr lang="en-US" dirty="0"/>
              <a:t>This level of evacuation is used only as a last resort and involves a complete evacuation of the facility. There are many different ways that a total or full evacuation can be planned for and managed.</a:t>
            </a:r>
          </a:p>
        </p:txBody>
      </p:sp>
      <p:sp>
        <p:nvSpPr>
          <p:cNvPr id="3" name="Title 2">
            <a:extLst>
              <a:ext uri="{FF2B5EF4-FFF2-40B4-BE49-F238E27FC236}">
                <a16:creationId xmlns:a16="http://schemas.microsoft.com/office/drawing/2014/main" id="{27E98886-78CF-48B9-8F91-262217597EB3}"/>
              </a:ext>
            </a:extLst>
          </p:cNvPr>
          <p:cNvSpPr>
            <a:spLocks noGrp="1"/>
          </p:cNvSpPr>
          <p:nvPr>
            <p:ph type="title"/>
          </p:nvPr>
        </p:nvSpPr>
        <p:spPr/>
        <p:txBody>
          <a:bodyPr/>
          <a:lstStyle/>
          <a:p>
            <a:r>
              <a:rPr lang="en-US" dirty="0"/>
              <a:t>Types of Evacuation</a:t>
            </a:r>
          </a:p>
        </p:txBody>
      </p:sp>
      <p:sp>
        <p:nvSpPr>
          <p:cNvPr id="4" name="Footer Placeholder 3">
            <a:extLst>
              <a:ext uri="{FF2B5EF4-FFF2-40B4-BE49-F238E27FC236}">
                <a16:creationId xmlns:a16="http://schemas.microsoft.com/office/drawing/2014/main" id="{0D445904-6C7D-4433-9C5E-7DFD0A9A68FE}"/>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772F03F-835D-4D81-8503-2DE0A2B96911}"/>
              </a:ext>
            </a:extLst>
          </p:cNvPr>
          <p:cNvSpPr>
            <a:spLocks noGrp="1"/>
          </p:cNvSpPr>
          <p:nvPr>
            <p:ph type="sldNum" sz="quarter" idx="4"/>
          </p:nvPr>
        </p:nvSpPr>
        <p:spPr/>
        <p:txBody>
          <a:bodyPr/>
          <a:lstStyle/>
          <a:p>
            <a:fld id="{489F9553-C816-6842-8939-EE75ECF7EB2B}" type="slidenum">
              <a:rPr lang="en-US" smtClean="0"/>
              <a:pPr/>
              <a:t>27</a:t>
            </a:fld>
            <a:endParaRPr lang="en-US" dirty="0"/>
          </a:p>
        </p:txBody>
      </p:sp>
    </p:spTree>
    <p:extLst>
      <p:ext uri="{BB962C8B-B14F-4D97-AF65-F5344CB8AC3E}">
        <p14:creationId xmlns:p14="http://schemas.microsoft.com/office/powerpoint/2010/main" val="273577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C22FB-D7B2-4408-9209-3215BA03B312}"/>
              </a:ext>
            </a:extLst>
          </p:cNvPr>
          <p:cNvSpPr>
            <a:spLocks noGrp="1"/>
          </p:cNvSpPr>
          <p:nvPr>
            <p:ph sz="quarter" idx="12"/>
          </p:nvPr>
        </p:nvSpPr>
        <p:spPr/>
        <p:txBody>
          <a:bodyPr>
            <a:normAutofit fontScale="92500" lnSpcReduction="20000"/>
          </a:bodyPr>
          <a:lstStyle/>
          <a:p>
            <a:r>
              <a:rPr lang="en-US" dirty="0"/>
              <a:t>This level of evacuation requires ending all routine activities in preparation for an impending threat, such as a tornado or toxic cloud. Specific preparations should be made to mitigate against the anticipated threat. </a:t>
            </a:r>
          </a:p>
          <a:p>
            <a:r>
              <a:rPr lang="en-US" dirty="0"/>
              <a:t>In general, during a no-notice event, patients, visitors and staff remain where they are until they receive further instructions. </a:t>
            </a:r>
          </a:p>
          <a:p>
            <a:r>
              <a:rPr lang="en-US" dirty="0"/>
              <a:t>Closing doors/windows provides initial protection from fire, smoke, and other hazards. </a:t>
            </a:r>
          </a:p>
          <a:p>
            <a:r>
              <a:rPr lang="en-US" dirty="0"/>
              <a:t>During a shelter-in-place response, preparations should also be taken to enable immediate evacuation of patients should the situation change, and evacuation become necessary. </a:t>
            </a:r>
          </a:p>
        </p:txBody>
      </p:sp>
      <p:sp>
        <p:nvSpPr>
          <p:cNvPr id="3" name="Title 2">
            <a:extLst>
              <a:ext uri="{FF2B5EF4-FFF2-40B4-BE49-F238E27FC236}">
                <a16:creationId xmlns:a16="http://schemas.microsoft.com/office/drawing/2014/main" id="{C53827A5-7A61-4607-A365-1028B43A18CA}"/>
              </a:ext>
            </a:extLst>
          </p:cNvPr>
          <p:cNvSpPr>
            <a:spLocks noGrp="1"/>
          </p:cNvSpPr>
          <p:nvPr>
            <p:ph type="title"/>
          </p:nvPr>
        </p:nvSpPr>
        <p:spPr/>
        <p:txBody>
          <a:bodyPr/>
          <a:lstStyle/>
          <a:p>
            <a:r>
              <a:rPr lang="en-US" dirty="0"/>
              <a:t>Shelter-in-place</a:t>
            </a:r>
          </a:p>
        </p:txBody>
      </p:sp>
      <p:sp>
        <p:nvSpPr>
          <p:cNvPr id="4" name="Footer Placeholder 3">
            <a:extLst>
              <a:ext uri="{FF2B5EF4-FFF2-40B4-BE49-F238E27FC236}">
                <a16:creationId xmlns:a16="http://schemas.microsoft.com/office/drawing/2014/main" id="{8DAD6C31-AAFE-4D70-81C4-34FBA4D5F098}"/>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B79F5E1C-0A7A-4C26-80AB-A4AD3240984A}"/>
              </a:ext>
            </a:extLst>
          </p:cNvPr>
          <p:cNvSpPr>
            <a:spLocks noGrp="1"/>
          </p:cNvSpPr>
          <p:nvPr>
            <p:ph type="sldNum" sz="quarter" idx="4"/>
          </p:nvPr>
        </p:nvSpPr>
        <p:spPr/>
        <p:txBody>
          <a:bodyPr/>
          <a:lstStyle/>
          <a:p>
            <a:fld id="{489F9553-C816-6842-8939-EE75ECF7EB2B}" type="slidenum">
              <a:rPr lang="en-US" smtClean="0"/>
              <a:pPr/>
              <a:t>28</a:t>
            </a:fld>
            <a:endParaRPr lang="en-US" dirty="0"/>
          </a:p>
        </p:txBody>
      </p:sp>
    </p:spTree>
    <p:extLst>
      <p:ext uri="{BB962C8B-B14F-4D97-AF65-F5344CB8AC3E}">
        <p14:creationId xmlns:p14="http://schemas.microsoft.com/office/powerpoint/2010/main" val="2564038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FD60B-593D-4495-9B58-531A09919FAD}"/>
              </a:ext>
            </a:extLst>
          </p:cNvPr>
          <p:cNvSpPr>
            <a:spLocks noGrp="1"/>
          </p:cNvSpPr>
          <p:nvPr>
            <p:ph sz="quarter" idx="12"/>
          </p:nvPr>
        </p:nvSpPr>
        <p:spPr/>
        <p:txBody>
          <a:bodyPr>
            <a:normAutofit fontScale="92500" lnSpcReduction="20000"/>
          </a:bodyPr>
          <a:lstStyle/>
          <a:p>
            <a:r>
              <a:rPr lang="en-US" dirty="0"/>
              <a:t>Depending on the threat, staff may need to stay in place or initiate evacuation out of the affected area.  </a:t>
            </a:r>
          </a:p>
          <a:p>
            <a:pPr lvl="1"/>
            <a:r>
              <a:rPr lang="en-US" dirty="0"/>
              <a:t>Hospital staff facing imminent danger from outside sources should stay in place. </a:t>
            </a:r>
          </a:p>
          <a:p>
            <a:pPr lvl="1"/>
            <a:r>
              <a:rPr lang="en-US" dirty="0"/>
              <a:t>Hospital staff facing imminent danger from smoke, fire or infrastructure damage, should move out of the immediate area.</a:t>
            </a:r>
          </a:p>
          <a:p>
            <a:r>
              <a:rPr lang="en-US" dirty="0"/>
              <a:t>In both instances, staff need to report the emergency immediately. Inform area leadership of the event requiring sheltering in place or evacuation and activate the incident command alert (ICA).</a:t>
            </a:r>
          </a:p>
          <a:p>
            <a:endParaRPr lang="en-US" dirty="0"/>
          </a:p>
        </p:txBody>
      </p:sp>
      <p:sp>
        <p:nvSpPr>
          <p:cNvPr id="3" name="Title 2">
            <a:extLst>
              <a:ext uri="{FF2B5EF4-FFF2-40B4-BE49-F238E27FC236}">
                <a16:creationId xmlns:a16="http://schemas.microsoft.com/office/drawing/2014/main" id="{85E6A5DC-E460-43BB-B004-6CD1B555257E}"/>
              </a:ext>
            </a:extLst>
          </p:cNvPr>
          <p:cNvSpPr>
            <a:spLocks noGrp="1"/>
          </p:cNvSpPr>
          <p:nvPr>
            <p:ph type="title"/>
          </p:nvPr>
        </p:nvSpPr>
        <p:spPr/>
        <p:txBody>
          <a:bodyPr/>
          <a:lstStyle/>
          <a:p>
            <a:r>
              <a:rPr lang="en-US" dirty="0"/>
              <a:t>Staff Response and Notification</a:t>
            </a:r>
          </a:p>
        </p:txBody>
      </p:sp>
      <p:sp>
        <p:nvSpPr>
          <p:cNvPr id="4" name="Footer Placeholder 3">
            <a:extLst>
              <a:ext uri="{FF2B5EF4-FFF2-40B4-BE49-F238E27FC236}">
                <a16:creationId xmlns:a16="http://schemas.microsoft.com/office/drawing/2014/main" id="{4E53B51C-BE1A-4CC4-99CD-518DD69CAC5A}"/>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C4CD0D70-5056-4D09-9581-4FE38D795B06}"/>
              </a:ext>
            </a:extLst>
          </p:cNvPr>
          <p:cNvSpPr>
            <a:spLocks noGrp="1"/>
          </p:cNvSpPr>
          <p:nvPr>
            <p:ph type="sldNum" sz="quarter" idx="4"/>
          </p:nvPr>
        </p:nvSpPr>
        <p:spPr/>
        <p:txBody>
          <a:bodyPr/>
          <a:lstStyle/>
          <a:p>
            <a:fld id="{489F9553-C816-6842-8939-EE75ECF7EB2B}" type="slidenum">
              <a:rPr lang="en-US" smtClean="0"/>
              <a:pPr/>
              <a:t>29</a:t>
            </a:fld>
            <a:endParaRPr lang="en-US" dirty="0"/>
          </a:p>
        </p:txBody>
      </p:sp>
    </p:spTree>
    <p:extLst>
      <p:ext uri="{BB962C8B-B14F-4D97-AF65-F5344CB8AC3E}">
        <p14:creationId xmlns:p14="http://schemas.microsoft.com/office/powerpoint/2010/main" val="217333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6A1C37-8300-EDA4-D961-2BE346FF0EE0}"/>
              </a:ext>
            </a:extLst>
          </p:cNvPr>
          <p:cNvSpPr>
            <a:spLocks noGrp="1"/>
          </p:cNvSpPr>
          <p:nvPr>
            <p:ph sz="quarter" idx="12"/>
          </p:nvPr>
        </p:nvSpPr>
        <p:spPr/>
        <p:txBody>
          <a:bodyPr vert="horz" lIns="0" tIns="91440" rIns="91440" bIns="45720" rtlCol="0" anchor="t">
            <a:normAutofit/>
          </a:bodyPr>
          <a:lstStyle/>
          <a:p>
            <a:pPr marL="457200" indent="-457200">
              <a:buFont typeface="Arial" panose="020B0604020202020204" pitchFamily="34" charset="0"/>
              <a:buChar char="•"/>
            </a:pPr>
            <a:r>
              <a:rPr lang="en-US" sz="2000" dirty="0"/>
              <a:t>Everyone is responsible to prepare for, protect against, respond to, and recover from, and mitigate any emergency/disaster.</a:t>
            </a:r>
          </a:p>
          <a:p>
            <a:pPr marL="457200" indent="-457200">
              <a:buFont typeface="Arial" panose="020B0604020202020204" pitchFamily="34" charset="0"/>
              <a:buChar char="•"/>
            </a:pPr>
            <a:r>
              <a:rPr lang="en-US" sz="2000" dirty="0"/>
              <a:t>This includes all levels of government, non-government, and private sector organizations, e.g., health care, schools, transportation, etc.</a:t>
            </a:r>
          </a:p>
          <a:p>
            <a:pPr marL="457200" indent="-457200">
              <a:buFont typeface="Arial" panose="020B0604020202020204" pitchFamily="34" charset="0"/>
              <a:buChar char="•"/>
            </a:pPr>
            <a:r>
              <a:rPr lang="en-US" sz="2000" dirty="0"/>
              <a:t>Everyone plays a role. Our goal is shared: </a:t>
            </a:r>
            <a:r>
              <a:rPr lang="en-US" sz="2000" dirty="0">
                <a:solidFill>
                  <a:srgbClr val="FF0000"/>
                </a:solidFill>
              </a:rPr>
              <a:t>Safety and Resilience</a:t>
            </a:r>
          </a:p>
          <a:p>
            <a:pPr marL="0" indent="0">
              <a:buNone/>
            </a:pPr>
            <a:endParaRPr lang="en-US" dirty="0"/>
          </a:p>
        </p:txBody>
      </p:sp>
      <p:sp>
        <p:nvSpPr>
          <p:cNvPr id="3" name="Title 2">
            <a:extLst>
              <a:ext uri="{FF2B5EF4-FFF2-40B4-BE49-F238E27FC236}">
                <a16:creationId xmlns:a16="http://schemas.microsoft.com/office/drawing/2014/main" id="{F274C1C1-9299-B63C-CD6E-52CABD150C31}"/>
              </a:ext>
            </a:extLst>
          </p:cNvPr>
          <p:cNvSpPr>
            <a:spLocks noGrp="1"/>
          </p:cNvSpPr>
          <p:nvPr>
            <p:ph type="title"/>
          </p:nvPr>
        </p:nvSpPr>
        <p:spPr/>
        <p:txBody>
          <a:bodyPr/>
          <a:lstStyle/>
          <a:p>
            <a:r>
              <a:rPr lang="en-US" dirty="0"/>
              <a:t>Who Responds to an Emergency or Disaster?</a:t>
            </a:r>
          </a:p>
        </p:txBody>
      </p:sp>
      <p:sp>
        <p:nvSpPr>
          <p:cNvPr id="4" name="Footer Placeholder 3">
            <a:extLst>
              <a:ext uri="{FF2B5EF4-FFF2-40B4-BE49-F238E27FC236}">
                <a16:creationId xmlns:a16="http://schemas.microsoft.com/office/drawing/2014/main" id="{B86F7C9C-A64B-4666-F5C3-AB80BD08BB5B}"/>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7B0AB00-84B3-C62C-99BB-3FDBF60F11AE}"/>
              </a:ext>
            </a:extLst>
          </p:cNvPr>
          <p:cNvSpPr>
            <a:spLocks noGrp="1"/>
          </p:cNvSpPr>
          <p:nvPr>
            <p:ph type="sldNum" sz="quarter" idx="4"/>
          </p:nvPr>
        </p:nvSpPr>
        <p:spPr/>
        <p:txBody>
          <a:bodyPr/>
          <a:lstStyle/>
          <a:p>
            <a:fld id="{489F9553-C816-6842-8939-EE75ECF7EB2B}" type="slidenum">
              <a:rPr lang="en-US" smtClean="0"/>
              <a:pPr/>
              <a:t>3</a:t>
            </a:fld>
            <a:endParaRPr lang="en-US" dirty="0"/>
          </a:p>
        </p:txBody>
      </p:sp>
      <p:pic>
        <p:nvPicPr>
          <p:cNvPr id="6" name="Picture 5">
            <a:extLst>
              <a:ext uri="{FF2B5EF4-FFF2-40B4-BE49-F238E27FC236}">
                <a16:creationId xmlns:a16="http://schemas.microsoft.com/office/drawing/2014/main" id="{3EABB54C-C58E-4870-B8E6-556DCE468375}"/>
              </a:ext>
            </a:extLst>
          </p:cNvPr>
          <p:cNvPicPr>
            <a:picLocks noChangeAspect="1"/>
          </p:cNvPicPr>
          <p:nvPr/>
        </p:nvPicPr>
        <p:blipFill>
          <a:blip r:embed="rId3"/>
          <a:stretch>
            <a:fillRect/>
          </a:stretch>
        </p:blipFill>
        <p:spPr>
          <a:xfrm>
            <a:off x="813672" y="3079492"/>
            <a:ext cx="2129515" cy="1521083"/>
          </a:xfrm>
          <a:prstGeom prst="rect">
            <a:avLst/>
          </a:prstGeom>
        </p:spPr>
      </p:pic>
      <p:pic>
        <p:nvPicPr>
          <p:cNvPr id="7" name="Picture 6">
            <a:extLst>
              <a:ext uri="{FF2B5EF4-FFF2-40B4-BE49-F238E27FC236}">
                <a16:creationId xmlns:a16="http://schemas.microsoft.com/office/drawing/2014/main" id="{99F5C653-6E66-46AA-ACFB-723A1196DEDA}"/>
              </a:ext>
            </a:extLst>
          </p:cNvPr>
          <p:cNvPicPr>
            <a:picLocks noChangeAspect="1"/>
          </p:cNvPicPr>
          <p:nvPr/>
        </p:nvPicPr>
        <p:blipFill>
          <a:blip r:embed="rId4"/>
          <a:stretch>
            <a:fillRect/>
          </a:stretch>
        </p:blipFill>
        <p:spPr>
          <a:xfrm>
            <a:off x="3219376" y="3079492"/>
            <a:ext cx="2705248" cy="1521083"/>
          </a:xfrm>
          <a:prstGeom prst="rect">
            <a:avLst/>
          </a:prstGeom>
        </p:spPr>
      </p:pic>
      <p:pic>
        <p:nvPicPr>
          <p:cNvPr id="8" name="Picture 7">
            <a:extLst>
              <a:ext uri="{FF2B5EF4-FFF2-40B4-BE49-F238E27FC236}">
                <a16:creationId xmlns:a16="http://schemas.microsoft.com/office/drawing/2014/main" id="{F348C5E8-3A8E-4E1D-98F1-1F0F54DCE1FF}"/>
              </a:ext>
            </a:extLst>
          </p:cNvPr>
          <p:cNvPicPr>
            <a:picLocks noChangeAspect="1"/>
          </p:cNvPicPr>
          <p:nvPr/>
        </p:nvPicPr>
        <p:blipFill>
          <a:blip r:embed="rId5"/>
          <a:stretch>
            <a:fillRect/>
          </a:stretch>
        </p:blipFill>
        <p:spPr>
          <a:xfrm>
            <a:off x="6232938" y="2953462"/>
            <a:ext cx="1587067" cy="1647113"/>
          </a:xfrm>
          <a:prstGeom prst="rect">
            <a:avLst/>
          </a:prstGeom>
        </p:spPr>
      </p:pic>
      <p:sp>
        <p:nvSpPr>
          <p:cNvPr id="9" name="TextBox 8">
            <a:extLst>
              <a:ext uri="{FF2B5EF4-FFF2-40B4-BE49-F238E27FC236}">
                <a16:creationId xmlns:a16="http://schemas.microsoft.com/office/drawing/2014/main" id="{BEC83153-4C77-42A2-8583-758EA3CBA5C7}"/>
              </a:ext>
            </a:extLst>
          </p:cNvPr>
          <p:cNvSpPr txBox="1"/>
          <p:nvPr/>
        </p:nvSpPr>
        <p:spPr>
          <a:xfrm>
            <a:off x="6270634" y="4571397"/>
            <a:ext cx="1605709" cy="326436"/>
          </a:xfrm>
          <a:prstGeom prst="rect">
            <a:avLst/>
          </a:prstGeom>
          <a:noFill/>
        </p:spPr>
        <p:txBody>
          <a:bodyPr wrap="square" rtlCol="0">
            <a:spAutoFit/>
          </a:bodyPr>
          <a:lstStyle/>
          <a:p>
            <a:pPr>
              <a:lnSpc>
                <a:spcPts val="2100"/>
              </a:lnSpc>
              <a:spcAft>
                <a:spcPts val="600"/>
              </a:spcAft>
            </a:pPr>
            <a:r>
              <a:rPr lang="en-US" sz="700" dirty="0">
                <a:solidFill>
                  <a:srgbClr val="443D3E"/>
                </a:solidFill>
              </a:rPr>
              <a:t>Hospital Incident Command Center</a:t>
            </a:r>
          </a:p>
        </p:txBody>
      </p:sp>
    </p:spTree>
    <p:extLst>
      <p:ext uri="{BB962C8B-B14F-4D97-AF65-F5344CB8AC3E}">
        <p14:creationId xmlns:p14="http://schemas.microsoft.com/office/powerpoint/2010/main" val="2134906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69E54-B4A5-476A-A256-40E981B3CFE0}"/>
              </a:ext>
            </a:extLst>
          </p:cNvPr>
          <p:cNvSpPr>
            <a:spLocks noGrp="1"/>
          </p:cNvSpPr>
          <p:nvPr>
            <p:ph sz="quarter" idx="12"/>
          </p:nvPr>
        </p:nvSpPr>
        <p:spPr/>
        <p:txBody>
          <a:bodyPr>
            <a:normAutofit fontScale="77500" lnSpcReduction="20000"/>
          </a:bodyPr>
          <a:lstStyle/>
          <a:p>
            <a:r>
              <a:rPr lang="en-US" dirty="0"/>
              <a:t>In the event of an emergency/disaster or evacuation, the method for sharing and/or releasing location information and medical documentation for patients under the hospital’s care are consistent with requirements of law or regulation. </a:t>
            </a:r>
          </a:p>
          <a:p>
            <a:r>
              <a:rPr lang="en-US" dirty="0"/>
              <a:t>Policy links below address disclosure of protected health information to the following individuals or entities: </a:t>
            </a:r>
          </a:p>
          <a:p>
            <a:pPr lvl="1"/>
            <a:r>
              <a:rPr lang="en-US" dirty="0">
                <a:effectLst/>
                <a:latin typeface="Calibri" panose="020F0502020204030204" pitchFamily="34" charset="0"/>
                <a:ea typeface="Times New Roman" panose="02020603050405020304" pitchFamily="18" charset="0"/>
                <a:cs typeface="Segoe UI" panose="020B0502040204020203" pitchFamily="34" charset="0"/>
              </a:rPr>
              <a:t>Patient’s family, representative, or others involved in the care of the patient</a:t>
            </a:r>
            <a:endParaRPr lang="en-US" sz="3600" dirty="0">
              <a:latin typeface="Times New Roman" panose="02020603050405020304" pitchFamily="18" charset="0"/>
              <a:ea typeface="Times New Roman" panose="02020603050405020304" pitchFamily="18" charset="0"/>
            </a:endParaRPr>
          </a:p>
          <a:p>
            <a:pPr lvl="1"/>
            <a:r>
              <a:rPr lang="en-US" sz="2400" dirty="0">
                <a:effectLst/>
                <a:latin typeface="Calibri" panose="020F0502020204030204" pitchFamily="34" charset="0"/>
                <a:ea typeface="Times New Roman" panose="02020603050405020304" pitchFamily="18" charset="0"/>
                <a:cs typeface="Segoe UI" panose="020B0502040204020203" pitchFamily="34" charset="0"/>
              </a:rPr>
              <a:t>Disaster relief organizations and relevant authorities</a:t>
            </a:r>
            <a:endParaRPr lang="en-US" sz="3600" dirty="0">
              <a:latin typeface="Times New Roman" panose="02020603050405020304" pitchFamily="18" charset="0"/>
              <a:ea typeface="Times New Roman" panose="02020603050405020304" pitchFamily="18" charset="0"/>
            </a:endParaRPr>
          </a:p>
          <a:p>
            <a:pPr lvl="1"/>
            <a:r>
              <a:rPr lang="en-US" sz="2400" dirty="0">
                <a:effectLst/>
                <a:latin typeface="Calibri" panose="020F0502020204030204" pitchFamily="34" charset="0"/>
                <a:ea typeface="Times New Roman" panose="02020603050405020304" pitchFamily="18" charset="0"/>
                <a:cs typeface="Segoe UI" panose="020B0502040204020203" pitchFamily="34" charset="0"/>
              </a:rPr>
              <a:t>Other health care providers</a:t>
            </a:r>
            <a:endParaRPr lang="en-US" dirty="0"/>
          </a:p>
          <a:p>
            <a:pPr marL="0" marR="0" indent="0">
              <a:spcBef>
                <a:spcPts val="0"/>
              </a:spcBef>
              <a:spcAft>
                <a:spcPts val="600"/>
              </a:spcAft>
              <a:buNone/>
            </a:pPr>
            <a:r>
              <a:rPr lang="en-US" sz="2400" u="sng" dirty="0">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2"/>
              </a:rPr>
              <a:t>ICP.3 Use and Disclosure of Protected Health Information</a:t>
            </a:r>
            <a:endParaRPr lang="en-US" sz="36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400" u="sng" dirty="0">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3"/>
              </a:rPr>
              <a:t>ICP.11 Individual Rights Regarding Restrictions and Confidential Communications </a:t>
            </a:r>
            <a:endParaRPr lang="en-US" sz="36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2400" u="sng" dirty="0">
                <a:solidFill>
                  <a:srgbClr val="0000FF"/>
                </a:solidFill>
                <a:effectLst/>
                <a:latin typeface="Calibri" panose="020F0502020204030204" pitchFamily="34" charset="0"/>
                <a:ea typeface="Times New Roman" panose="02020603050405020304" pitchFamily="18" charset="0"/>
                <a:cs typeface="Segoe UI" panose="020B0502040204020203" pitchFamily="34" charset="0"/>
                <a:hlinkClick r:id="rId4"/>
              </a:rPr>
              <a:t>ICP.16 Verification of Individuals Requesting Access or Disclosure of PHI </a:t>
            </a:r>
            <a:r>
              <a:rPr lang="en-US" sz="2400" dirty="0">
                <a:effectLst/>
                <a:latin typeface="Calibri" panose="020F0502020204030204" pitchFamily="34" charset="0"/>
                <a:ea typeface="Times New Roman" panose="02020603050405020304" pitchFamily="18" charset="0"/>
                <a:cs typeface="Segoe UI" panose="020B0502040204020203" pitchFamily="34" charset="0"/>
              </a:rPr>
              <a:t> </a:t>
            </a:r>
            <a:endParaRPr lang="en-US" sz="3600" dirty="0">
              <a:effectLst/>
              <a:latin typeface="Times New Roman" panose="02020603050405020304" pitchFamily="18"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F9CA80D8-ECA8-4F05-8433-500EBBD0672C}"/>
              </a:ext>
            </a:extLst>
          </p:cNvPr>
          <p:cNvSpPr>
            <a:spLocks noGrp="1"/>
          </p:cNvSpPr>
          <p:nvPr>
            <p:ph type="title"/>
          </p:nvPr>
        </p:nvSpPr>
        <p:spPr/>
        <p:txBody>
          <a:bodyPr/>
          <a:lstStyle/>
          <a:p>
            <a:r>
              <a:rPr lang="en-US" dirty="0"/>
              <a:t>Patient Information</a:t>
            </a:r>
          </a:p>
        </p:txBody>
      </p:sp>
      <p:sp>
        <p:nvSpPr>
          <p:cNvPr id="4" name="Footer Placeholder 3">
            <a:extLst>
              <a:ext uri="{FF2B5EF4-FFF2-40B4-BE49-F238E27FC236}">
                <a16:creationId xmlns:a16="http://schemas.microsoft.com/office/drawing/2014/main" id="{142EFB4B-D22B-45ED-AADD-2142C338B7E6}"/>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6486FB4-6FFF-4EC9-A07E-01340C3A2961}"/>
              </a:ext>
            </a:extLst>
          </p:cNvPr>
          <p:cNvSpPr>
            <a:spLocks noGrp="1"/>
          </p:cNvSpPr>
          <p:nvPr>
            <p:ph type="sldNum" sz="quarter" idx="4"/>
          </p:nvPr>
        </p:nvSpPr>
        <p:spPr/>
        <p:txBody>
          <a:bodyPr/>
          <a:lstStyle/>
          <a:p>
            <a:fld id="{489F9553-C816-6842-8939-EE75ECF7EB2B}" type="slidenum">
              <a:rPr lang="en-US" smtClean="0"/>
              <a:pPr/>
              <a:t>30</a:t>
            </a:fld>
            <a:endParaRPr lang="en-US" dirty="0"/>
          </a:p>
        </p:txBody>
      </p:sp>
    </p:spTree>
    <p:extLst>
      <p:ext uri="{BB962C8B-B14F-4D97-AF65-F5344CB8AC3E}">
        <p14:creationId xmlns:p14="http://schemas.microsoft.com/office/powerpoint/2010/main" val="864156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BD0B-BAA5-476A-9E37-05E86F5887A9}"/>
              </a:ext>
            </a:extLst>
          </p:cNvPr>
          <p:cNvSpPr>
            <a:spLocks noGrp="1"/>
          </p:cNvSpPr>
          <p:nvPr>
            <p:ph type="title"/>
          </p:nvPr>
        </p:nvSpPr>
        <p:spPr/>
        <p:txBody>
          <a:bodyPr/>
          <a:lstStyle/>
          <a:p>
            <a:r>
              <a:rPr lang="en-US" dirty="0"/>
              <a:t>Evacuation Equipment</a:t>
            </a:r>
          </a:p>
        </p:txBody>
      </p:sp>
      <p:sp>
        <p:nvSpPr>
          <p:cNvPr id="3" name="Footer Placeholder 2">
            <a:extLst>
              <a:ext uri="{FF2B5EF4-FFF2-40B4-BE49-F238E27FC236}">
                <a16:creationId xmlns:a16="http://schemas.microsoft.com/office/drawing/2014/main" id="{1C40DB7F-9DAA-468C-B72D-BCBC24C4BB49}"/>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288C477E-0439-4A07-B360-1345AF5D9BBD}"/>
              </a:ext>
            </a:extLst>
          </p:cNvPr>
          <p:cNvSpPr>
            <a:spLocks noGrp="1"/>
          </p:cNvSpPr>
          <p:nvPr>
            <p:ph type="sldNum" sz="quarter" idx="4"/>
          </p:nvPr>
        </p:nvSpPr>
        <p:spPr/>
        <p:txBody>
          <a:bodyPr/>
          <a:lstStyle/>
          <a:p>
            <a:fld id="{489F9553-C816-6842-8939-EE75ECF7EB2B}" type="slidenum">
              <a:rPr lang="en-US" smtClean="0"/>
              <a:pPr/>
              <a:t>31</a:t>
            </a:fld>
            <a:endParaRPr lang="en-US" dirty="0"/>
          </a:p>
        </p:txBody>
      </p:sp>
    </p:spTree>
    <p:extLst>
      <p:ext uri="{BB962C8B-B14F-4D97-AF65-F5344CB8AC3E}">
        <p14:creationId xmlns:p14="http://schemas.microsoft.com/office/powerpoint/2010/main" val="273432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a:xfrm>
            <a:off x="1572816" y="157163"/>
            <a:ext cx="6112669" cy="857250"/>
          </a:xfrm>
        </p:spPr>
        <p:txBody>
          <a:bodyPr/>
          <a:lstStyle/>
          <a:p>
            <a:pPr eaLnBrk="1" hangingPunct="1"/>
            <a:r>
              <a:rPr lang="en-US" altLang="en-US" sz="3000" b="1" i="1">
                <a:solidFill>
                  <a:srgbClr val="FF0000"/>
                </a:solidFill>
              </a:rPr>
              <a:t>SJMHS: AlbacMat Rescue Mat </a:t>
            </a:r>
            <a:r>
              <a:rPr lang="en-US" altLang="en-US" sz="3000" b="1">
                <a:solidFill>
                  <a:schemeClr val="tx1"/>
                </a:solidFill>
              </a:rPr>
              <a:t>Training Module</a:t>
            </a:r>
          </a:p>
        </p:txBody>
      </p:sp>
      <p:sp>
        <p:nvSpPr>
          <p:cNvPr id="3075" name="Rectangle 3"/>
          <p:cNvSpPr>
            <a:spLocks noGrp="1" noChangeArrowheads="1"/>
          </p:cNvSpPr>
          <p:nvPr>
            <p:ph type="body" idx="1"/>
            <p:custDataLst>
              <p:tags r:id="rId2"/>
            </p:custDataLst>
          </p:nvPr>
        </p:nvSpPr>
        <p:spPr>
          <a:xfrm>
            <a:off x="1714500" y="1143000"/>
            <a:ext cx="5829300" cy="3371850"/>
          </a:xfrm>
        </p:spPr>
        <p:txBody>
          <a:bodyPr>
            <a:normAutofit fontScale="92500" lnSpcReduction="20000"/>
          </a:bodyPr>
          <a:lstStyle/>
          <a:p>
            <a:pPr algn="ctr" eaLnBrk="1" hangingPunct="1">
              <a:lnSpc>
                <a:spcPct val="90000"/>
              </a:lnSpc>
              <a:buFontTx/>
              <a:buNone/>
              <a:defRPr/>
            </a:pPr>
            <a:r>
              <a:rPr lang="en-US" altLang="en-US" b="1" dirty="0"/>
              <a:t> </a:t>
            </a:r>
            <a:r>
              <a:rPr lang="en-US" altLang="en-US" sz="900" b="1" i="1" dirty="0"/>
              <a:t> </a:t>
            </a:r>
          </a:p>
          <a:p>
            <a:pPr algn="ctr" eaLnBrk="1" hangingPunct="1">
              <a:lnSpc>
                <a:spcPct val="90000"/>
              </a:lnSpc>
              <a:buFontTx/>
              <a:buNone/>
              <a:defRPr/>
            </a:pPr>
            <a:endParaRPr lang="en-US" altLang="en-US" sz="900" b="1" i="1" dirty="0"/>
          </a:p>
          <a:p>
            <a:pPr algn="ctr" eaLnBrk="1" hangingPunct="1">
              <a:lnSpc>
                <a:spcPct val="90000"/>
              </a:lnSpc>
              <a:buFontTx/>
              <a:buNone/>
              <a:defRPr/>
            </a:pPr>
            <a:endParaRPr lang="en-US" altLang="en-US" sz="900" b="1" i="1" dirty="0"/>
          </a:p>
          <a:p>
            <a:pPr algn="ctr" eaLnBrk="1" hangingPunct="1">
              <a:lnSpc>
                <a:spcPct val="90000"/>
              </a:lnSpc>
              <a:buFontTx/>
              <a:buNone/>
              <a:defRPr/>
            </a:pPr>
            <a:endParaRPr lang="en-US" altLang="en-US" b="1" i="1" dirty="0"/>
          </a:p>
          <a:p>
            <a:pPr algn="ctr" eaLnBrk="1" hangingPunct="1">
              <a:lnSpc>
                <a:spcPct val="90000"/>
              </a:lnSpc>
              <a:buFontTx/>
              <a:buNone/>
              <a:defRPr/>
            </a:pPr>
            <a:endParaRPr lang="en-US" altLang="en-US" sz="2100" b="1" i="1" dirty="0"/>
          </a:p>
          <a:p>
            <a:pPr algn="ctr" eaLnBrk="1" hangingPunct="1">
              <a:lnSpc>
                <a:spcPct val="90000"/>
              </a:lnSpc>
              <a:buFontTx/>
              <a:buNone/>
              <a:defRPr/>
            </a:pPr>
            <a:endParaRPr lang="en-US" altLang="en-US" sz="2100" b="1" dirty="0"/>
          </a:p>
          <a:p>
            <a:pPr algn="ctr" eaLnBrk="1" hangingPunct="1">
              <a:lnSpc>
                <a:spcPct val="90000"/>
              </a:lnSpc>
              <a:buFontTx/>
              <a:buNone/>
              <a:defRPr/>
            </a:pPr>
            <a:r>
              <a:rPr lang="en-US" altLang="en-US" sz="1800" b="1" dirty="0"/>
              <a:t>Evacuation Device for Non-Ambulatory Patients</a:t>
            </a:r>
          </a:p>
          <a:p>
            <a:pPr algn="ctr" eaLnBrk="1" hangingPunct="1">
              <a:lnSpc>
                <a:spcPct val="90000"/>
              </a:lnSpc>
              <a:buFontTx/>
              <a:buNone/>
              <a:defRPr/>
            </a:pPr>
            <a:r>
              <a:rPr lang="en-US" altLang="en-US" sz="1800" b="1" dirty="0"/>
              <a:t>Requiring Vertical Evacuation</a:t>
            </a:r>
          </a:p>
          <a:p>
            <a:pPr algn="ctr" eaLnBrk="1" hangingPunct="1">
              <a:lnSpc>
                <a:spcPct val="90000"/>
              </a:lnSpc>
              <a:buFontTx/>
              <a:buNone/>
              <a:defRPr/>
            </a:pPr>
            <a:endParaRPr lang="en-US" sz="1800" b="1" i="1" dirty="0">
              <a:solidFill>
                <a:srgbClr val="0000CC"/>
              </a:solidFill>
              <a:latin typeface="Bradley Hand ITC" panose="03070402050302030203" pitchFamily="66" charset="0"/>
            </a:endParaRPr>
          </a:p>
          <a:p>
            <a:pPr eaLnBrk="1" hangingPunct="1">
              <a:lnSpc>
                <a:spcPct val="90000"/>
              </a:lnSpc>
              <a:buFontTx/>
              <a:buNone/>
              <a:defRPr/>
            </a:pPr>
            <a:r>
              <a:rPr lang="en-US" sz="1350" dirty="0"/>
              <a:t>At the conclusion of this module, you will be able to: </a:t>
            </a:r>
          </a:p>
          <a:p>
            <a:pPr marL="342900" indent="-342900">
              <a:lnSpc>
                <a:spcPct val="90000"/>
              </a:lnSpc>
              <a:buFontTx/>
              <a:buAutoNum type="arabicPeriod"/>
              <a:defRPr/>
            </a:pPr>
            <a:r>
              <a:rPr lang="en-US" sz="1350" dirty="0"/>
              <a:t>Verbalize when to use the AlbacMat vertical evacuation mat</a:t>
            </a:r>
          </a:p>
          <a:p>
            <a:pPr marL="342900" indent="-342900">
              <a:lnSpc>
                <a:spcPct val="90000"/>
              </a:lnSpc>
              <a:buFontTx/>
              <a:buAutoNum type="arabicPeriod"/>
              <a:defRPr/>
            </a:pPr>
            <a:r>
              <a:rPr lang="en-US" sz="1350" dirty="0"/>
              <a:t>Demonstrate how to employ the mat</a:t>
            </a:r>
          </a:p>
          <a:p>
            <a:pPr marL="342900" indent="-342900">
              <a:lnSpc>
                <a:spcPct val="90000"/>
              </a:lnSpc>
              <a:buFontTx/>
              <a:buAutoNum type="arabicPeriod"/>
              <a:defRPr/>
            </a:pPr>
            <a:r>
              <a:rPr lang="en-US" sz="1350" dirty="0"/>
              <a:t>How to clean the mat after use</a:t>
            </a:r>
          </a:p>
          <a:p>
            <a:pPr algn="ctr" eaLnBrk="1" hangingPunct="1">
              <a:lnSpc>
                <a:spcPct val="90000"/>
              </a:lnSpc>
              <a:buFontTx/>
              <a:buNone/>
              <a:defRPr/>
            </a:pPr>
            <a:endParaRPr lang="en-US" altLang="en-US" sz="600" b="1" dirty="0"/>
          </a:p>
        </p:txBody>
      </p:sp>
      <p:sp>
        <p:nvSpPr>
          <p:cNvPr id="3076" name="Rectangle 5"/>
          <p:cNvSpPr>
            <a:spLocks noChangeArrowheads="1"/>
          </p:cNvSpPr>
          <p:nvPr>
            <p:custDataLst>
              <p:tags r:id="rId3"/>
            </p:custDataLst>
          </p:nvPr>
        </p:nvSpPr>
        <p:spPr bwMode="auto">
          <a:xfrm>
            <a:off x="3114675" y="1971675"/>
            <a:ext cx="6858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p>
        </p:txBody>
      </p:sp>
      <p:pic>
        <p:nvPicPr>
          <p:cNvPr id="3077" name="Picture 1"/>
          <p:cNvPicPr>
            <a:picLocks noChangeAspect="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500438" y="1285875"/>
            <a:ext cx="2257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1714500" y="0"/>
            <a:ext cx="5829300" cy="857250"/>
          </a:xfrm>
        </p:spPr>
        <p:txBody>
          <a:bodyPr/>
          <a:lstStyle/>
          <a:p>
            <a:pPr eaLnBrk="1" hangingPunct="1">
              <a:defRPr/>
            </a:pPr>
            <a:r>
              <a:rPr lang="en-US" b="1" i="1" u="sng" dirty="0">
                <a:solidFill>
                  <a:srgbClr val="FF0000"/>
                </a:solidFill>
                <a:effectLst>
                  <a:outerShdw blurRad="38100" dist="38100" dir="2700000" algn="tl">
                    <a:srgbClr val="C0C0C0"/>
                  </a:outerShdw>
                </a:effectLst>
              </a:rPr>
              <a:t>AlbacMat</a:t>
            </a:r>
          </a:p>
        </p:txBody>
      </p:sp>
      <p:sp>
        <p:nvSpPr>
          <p:cNvPr id="4099" name="Rectangle 3"/>
          <p:cNvSpPr>
            <a:spLocks noGrp="1" noChangeArrowheads="1"/>
          </p:cNvSpPr>
          <p:nvPr>
            <p:ph type="body" idx="1"/>
            <p:custDataLst>
              <p:tags r:id="rId2"/>
            </p:custDataLst>
          </p:nvPr>
        </p:nvSpPr>
        <p:spPr>
          <a:xfrm>
            <a:off x="1257300" y="807849"/>
            <a:ext cx="6515100" cy="3886200"/>
          </a:xfrm>
        </p:spPr>
        <p:txBody>
          <a:bodyPr/>
          <a:lstStyle/>
          <a:p>
            <a:pPr eaLnBrk="1" hangingPunct="1">
              <a:lnSpc>
                <a:spcPct val="90000"/>
              </a:lnSpc>
              <a:buFontTx/>
              <a:buNone/>
            </a:pPr>
            <a:r>
              <a:rPr lang="en-US" altLang="en-US" sz="1500" b="1" dirty="0">
                <a:cs typeface="Times New Roman" panose="02020603050405020304" pitchFamily="18" charset="0"/>
              </a:rPr>
              <a:t>	</a:t>
            </a:r>
            <a:r>
              <a:rPr lang="en-US" altLang="en-US" sz="1650" dirty="0">
                <a:cs typeface="Times New Roman" panose="02020603050405020304" pitchFamily="18" charset="0"/>
              </a:rPr>
              <a:t>In an emergency situation, unit leadership in collaboration with Incident Command when appropriate, will assess risk to patient safety and activate the appropriate level of evacuation for the situation when an immediate threat is apparent.  </a:t>
            </a:r>
          </a:p>
          <a:p>
            <a:pPr eaLnBrk="1" hangingPunct="1">
              <a:lnSpc>
                <a:spcPct val="90000"/>
              </a:lnSpc>
              <a:buFontTx/>
              <a:buNone/>
            </a:pPr>
            <a:endParaRPr lang="en-US" altLang="en-US" sz="600" dirty="0">
              <a:cs typeface="Times New Roman" panose="02020603050405020304" pitchFamily="18" charset="0"/>
            </a:endParaRPr>
          </a:p>
          <a:p>
            <a:pPr eaLnBrk="1" hangingPunct="1">
              <a:lnSpc>
                <a:spcPct val="90000"/>
              </a:lnSpc>
              <a:buFontTx/>
              <a:buNone/>
            </a:pPr>
            <a:r>
              <a:rPr lang="en-US" altLang="en-US" sz="1650" dirty="0">
                <a:cs typeface="Times New Roman" panose="02020603050405020304" pitchFamily="18" charset="0"/>
              </a:rPr>
              <a:t>	If a threat cannot be contained, </a:t>
            </a:r>
            <a:r>
              <a:rPr lang="en-US" altLang="en-US" sz="1650" i="1" dirty="0">
                <a:cs typeface="Times New Roman" panose="02020603050405020304" pitchFamily="18" charset="0"/>
              </a:rPr>
              <a:t>horizontal</a:t>
            </a:r>
            <a:r>
              <a:rPr lang="en-US" altLang="en-US" sz="1650" dirty="0">
                <a:cs typeface="Times New Roman" panose="02020603050405020304" pitchFamily="18" charset="0"/>
              </a:rPr>
              <a:t> evacuation is the first stage of evacuation.  This may require movement of some patients beyond hallway fire doors within the unit or movement of patients to the ‘sister unit’ on the same level when available.  If it is determined that a </a:t>
            </a:r>
            <a:r>
              <a:rPr lang="en-US" altLang="en-US" sz="1650" i="1" dirty="0">
                <a:cs typeface="Times New Roman" panose="02020603050405020304" pitchFamily="18" charset="0"/>
              </a:rPr>
              <a:t>vertical </a:t>
            </a:r>
            <a:r>
              <a:rPr lang="en-US" altLang="en-US" sz="1650" dirty="0">
                <a:cs typeface="Times New Roman" panose="02020603050405020304" pitchFamily="18" charset="0"/>
              </a:rPr>
              <a:t>evacuation is necessary, evacuation of non-ambulatory patients down stairways will be required.</a:t>
            </a:r>
          </a:p>
          <a:p>
            <a:pPr eaLnBrk="1" hangingPunct="1">
              <a:lnSpc>
                <a:spcPct val="90000"/>
              </a:lnSpc>
              <a:buFontTx/>
              <a:buNone/>
            </a:pPr>
            <a:r>
              <a:rPr lang="en-US" altLang="en-US" sz="600" dirty="0">
                <a:cs typeface="Times New Roman" panose="02020603050405020304" pitchFamily="18" charset="0"/>
              </a:rPr>
              <a:t>	</a:t>
            </a:r>
          </a:p>
          <a:p>
            <a:pPr eaLnBrk="1" hangingPunct="1">
              <a:lnSpc>
                <a:spcPct val="90000"/>
              </a:lnSpc>
              <a:buFontTx/>
              <a:buNone/>
            </a:pPr>
            <a:r>
              <a:rPr lang="en-US" altLang="en-US" sz="1650" dirty="0">
                <a:cs typeface="Times New Roman" panose="02020603050405020304" pitchFamily="18" charset="0"/>
              </a:rPr>
              <a:t>	The </a:t>
            </a:r>
            <a:r>
              <a:rPr lang="en-US" altLang="en-US" sz="1650" i="1" dirty="0">
                <a:solidFill>
                  <a:srgbClr val="FF0000"/>
                </a:solidFill>
                <a:cs typeface="Times New Roman" panose="02020603050405020304" pitchFamily="18" charset="0"/>
              </a:rPr>
              <a:t>AlbacMat </a:t>
            </a:r>
            <a:r>
              <a:rPr lang="en-US" altLang="en-US" sz="1650" dirty="0">
                <a:cs typeface="Times New Roman" panose="02020603050405020304" pitchFamily="18" charset="0"/>
              </a:rPr>
              <a:t>rescue mat is designed specifically for transporting the non-ambulatory patient during a </a:t>
            </a:r>
            <a:r>
              <a:rPr lang="en-US" altLang="en-US" sz="1650" i="1" dirty="0">
                <a:cs typeface="Times New Roman" panose="02020603050405020304" pitchFamily="18" charset="0"/>
              </a:rPr>
              <a:t>vertical</a:t>
            </a:r>
            <a:r>
              <a:rPr lang="en-US" altLang="en-US" sz="1650" dirty="0">
                <a:cs typeface="Times New Roman" panose="02020603050405020304" pitchFamily="18" charset="0"/>
              </a:rPr>
              <a:t> evacuation. </a:t>
            </a:r>
          </a:p>
          <a:p>
            <a:pPr eaLnBrk="1" hangingPunct="1">
              <a:lnSpc>
                <a:spcPct val="90000"/>
              </a:lnSpc>
              <a:buFontTx/>
              <a:buNone/>
            </a:pPr>
            <a:endParaRPr lang="en-US" altLang="en-US" sz="1350" b="1" dirty="0">
              <a:cs typeface="Times New Roman" panose="02020603050405020304" pitchFamily="18" charset="0"/>
            </a:endParaRPr>
          </a:p>
        </p:txBody>
      </p:sp>
      <p:pic>
        <p:nvPicPr>
          <p:cNvPr id="410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2274" y="3860992"/>
            <a:ext cx="2000251" cy="112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custDataLst>
              <p:tags r:id="rId1"/>
            </p:custDataLst>
          </p:nvPr>
        </p:nvSpPr>
        <p:spPr>
          <a:xfrm>
            <a:off x="285750" y="105554"/>
            <a:ext cx="5829300" cy="857250"/>
          </a:xfrm>
        </p:spPr>
        <p:txBody>
          <a:bodyPr/>
          <a:lstStyle/>
          <a:p>
            <a:r>
              <a:rPr lang="en-US" altLang="en-US" b="1" dirty="0">
                <a:solidFill>
                  <a:srgbClr val="FF0000"/>
                </a:solidFill>
              </a:rPr>
              <a:t>AlbacMat Features</a:t>
            </a:r>
          </a:p>
        </p:txBody>
      </p:sp>
      <p:sp>
        <p:nvSpPr>
          <p:cNvPr id="3" name="Content Placeholder 2"/>
          <p:cNvSpPr>
            <a:spLocks noGrp="1"/>
          </p:cNvSpPr>
          <p:nvPr>
            <p:ph idx="1"/>
            <p:custDataLst>
              <p:tags r:id="rId2"/>
            </p:custDataLst>
          </p:nvPr>
        </p:nvSpPr>
        <p:spPr>
          <a:xfrm>
            <a:off x="1238578" y="1029352"/>
            <a:ext cx="6643199" cy="4286250"/>
          </a:xfrm>
        </p:spPr>
        <p:txBody>
          <a:bodyPr>
            <a:normAutofit lnSpcReduction="10000"/>
          </a:bodyPr>
          <a:lstStyle/>
          <a:p>
            <a:pPr marL="0" indent="0">
              <a:lnSpc>
                <a:spcPct val="90000"/>
              </a:lnSpc>
              <a:buNone/>
              <a:defRPr/>
            </a:pPr>
            <a:r>
              <a:rPr lang="en-US" altLang="en-US" sz="1650" b="1" dirty="0"/>
              <a:t>Flexible stretcher that includes:</a:t>
            </a:r>
          </a:p>
          <a:p>
            <a:pPr marL="604838" lvl="1" indent="-261938">
              <a:lnSpc>
                <a:spcPct val="90000"/>
              </a:lnSpc>
              <a:defRPr/>
            </a:pPr>
            <a:r>
              <a:rPr lang="en-US" altLang="en-US" sz="1500" dirty="0"/>
              <a:t>Polypropylene flexible base board bottom that glides smoothly over most interior and exterior surfaces, provides insulation to protect the patient and helps absorb impact from rough terrain  </a:t>
            </a:r>
          </a:p>
          <a:p>
            <a:pPr marL="639366" lvl="1" indent="-296466">
              <a:lnSpc>
                <a:spcPct val="90000"/>
              </a:lnSpc>
              <a:defRPr/>
            </a:pPr>
            <a:r>
              <a:rPr lang="en-US" altLang="en-US" sz="1500" dirty="0"/>
              <a:t>3 fluorescent yellow Velcro cross straps to secure the patient and provide detection in dim lighting</a:t>
            </a:r>
          </a:p>
          <a:p>
            <a:pPr marL="639366" lvl="1" indent="-296466">
              <a:lnSpc>
                <a:spcPct val="90000"/>
              </a:lnSpc>
              <a:defRPr/>
            </a:pPr>
            <a:r>
              <a:rPr lang="en-US" altLang="en-US" sz="1500" dirty="0"/>
              <a:t>Pulling handle at the head end and positioning handle at foot end</a:t>
            </a:r>
          </a:p>
          <a:p>
            <a:pPr marL="639366" lvl="1" indent="-296466">
              <a:lnSpc>
                <a:spcPct val="90000"/>
              </a:lnSpc>
              <a:defRPr/>
            </a:pPr>
            <a:r>
              <a:rPr lang="en-US" altLang="en-US" sz="1500" dirty="0"/>
              <a:t>Carry handles, 3 on each side for 6-8 person assist if required </a:t>
            </a:r>
          </a:p>
          <a:p>
            <a:pPr marL="639366" lvl="1" indent="-296466">
              <a:defRPr/>
            </a:pPr>
            <a:r>
              <a:rPr lang="en-US" altLang="en-US" sz="1500" dirty="0"/>
              <a:t>Foot rest pocket for comfort and security of patient within device</a:t>
            </a:r>
          </a:p>
          <a:p>
            <a:pPr>
              <a:buNone/>
              <a:defRPr/>
            </a:pPr>
            <a:endParaRPr lang="en-US" altLang="en-US" sz="600" dirty="0"/>
          </a:p>
          <a:p>
            <a:pPr indent="-173831">
              <a:defRPr/>
            </a:pPr>
            <a:r>
              <a:rPr lang="en-US" altLang="en-US" sz="1650" dirty="0"/>
              <a:t>AlbacMat is self-contained in its own storage bag weighing </a:t>
            </a:r>
            <a:r>
              <a:rPr lang="en-US" altLang="en-US" sz="1350" dirty="0"/>
              <a:t>(~4½ lbs.) </a:t>
            </a:r>
          </a:p>
          <a:p>
            <a:pPr indent="-173831">
              <a:lnSpc>
                <a:spcPct val="90000"/>
              </a:lnSpc>
              <a:defRPr/>
            </a:pPr>
            <a:r>
              <a:rPr lang="en-US" altLang="en-US" sz="1650" dirty="0"/>
              <a:t>The bag portion of the mat becomes the foot pocket when in use</a:t>
            </a:r>
          </a:p>
          <a:p>
            <a:pPr indent="-173831">
              <a:defRPr/>
            </a:pPr>
            <a:r>
              <a:rPr lang="en-US" altLang="en-US" sz="1650" dirty="0"/>
              <a:t>Mats accommodate 1000 lbs.  Large mats </a:t>
            </a:r>
            <a:r>
              <a:rPr lang="en-US" altLang="en-US" sz="1650" b="1" i="1" dirty="0"/>
              <a:t>should not </a:t>
            </a:r>
            <a:r>
              <a:rPr lang="en-US" altLang="en-US" sz="1650" dirty="0"/>
              <a:t>be used</a:t>
            </a:r>
          </a:p>
          <a:p>
            <a:pPr marL="259556" indent="-176213">
              <a:buNone/>
              <a:defRPr/>
            </a:pPr>
            <a:r>
              <a:rPr lang="en-US" altLang="en-US" sz="1650" dirty="0"/>
              <a:t>   for bariatric patients due to their smaller size.</a:t>
            </a:r>
          </a:p>
          <a:p>
            <a:pPr indent="-173831">
              <a:defRPr/>
            </a:pPr>
            <a:r>
              <a:rPr lang="en-US" altLang="en-US" sz="1650" dirty="0"/>
              <a:t>Simple instructions clearly visible on self-storage pocket  </a:t>
            </a:r>
          </a:p>
          <a:p>
            <a:pPr marL="0" indent="0">
              <a:lnSpc>
                <a:spcPct val="90000"/>
              </a:lnSpc>
              <a:buNone/>
              <a:defRPr/>
            </a:pPr>
            <a:r>
              <a:rPr lang="en-US" altLang="en-US" sz="1650" i="1" dirty="0">
                <a:solidFill>
                  <a:srgbClr val="FF0000"/>
                </a:solidFill>
              </a:rPr>
              <a:t>                   </a:t>
            </a:r>
            <a:endParaRPr lang="en-US" altLang="en-US" sz="1650" dirty="0"/>
          </a:p>
          <a:p>
            <a:pPr eaLnBrk="1" hangingPunct="1">
              <a:lnSpc>
                <a:spcPct val="90000"/>
              </a:lnSpc>
              <a:buFontTx/>
              <a:buNone/>
              <a:defRPr/>
            </a:pPr>
            <a:endParaRPr lang="en-US" altLang="en-US" dirty="0">
              <a:cs typeface="Times New Roman" panose="02020603050405020304" pitchFamily="18" charset="0"/>
            </a:endParaRPr>
          </a:p>
          <a:p>
            <a:pPr>
              <a:defRPr/>
            </a:pPr>
            <a:endParaRPr lang="en-US" dirty="0"/>
          </a:p>
        </p:txBody>
      </p:sp>
      <p:pic>
        <p:nvPicPr>
          <p:cNvPr id="5" name="irc_mi" descr="Image result for albacmat rescue mat">
            <a:hlinkClick r:id="rId5" tgtFrame="&quot;_blank&quot;"/>
          </p:cNvPr>
          <p:cNvPicPr/>
          <p:nvPr/>
        </p:nvPicPr>
        <p:blipFill rotWithShape="1">
          <a:blip r:embed="rId6" cstate="print">
            <a:extLst>
              <a:ext uri="{28A0092B-C50C-407E-A947-70E740481C1C}">
                <a14:useLocalDpi xmlns:a14="http://schemas.microsoft.com/office/drawing/2010/main" val="0"/>
              </a:ext>
            </a:extLst>
          </a:blip>
          <a:srcRect l="12648" t="4890" r="12064" b="5690"/>
          <a:stretch/>
        </p:blipFill>
        <p:spPr bwMode="auto">
          <a:xfrm rot="1508603">
            <a:off x="6612156" y="3956098"/>
            <a:ext cx="995443" cy="885359"/>
          </a:xfrm>
          <a:prstGeom prst="rect">
            <a:avLst/>
          </a:prstGeom>
          <a:noFill/>
          <a:ln>
            <a:noFill/>
          </a:ln>
          <a:extLst>
            <a:ext uri="{53640926-AAD7-44D8-BBD7-CCE9431645EC}">
              <a14:shadowObscured xmlns:a14="http://schemas.microsoft.com/office/drawing/2010/main"/>
            </a:ext>
          </a:extLst>
        </p:spPr>
      </p:pic>
      <p:pic>
        <p:nvPicPr>
          <p:cNvPr id="5124" name="Picture 3"/>
          <p:cNvPicPr>
            <a:picLocks noChangeAspect="1"/>
          </p:cNvPicPr>
          <p:nvPr/>
        </p:nvPicPr>
        <p:blipFill>
          <a:blip r:embed="rId7" cstate="print">
            <a:extLst>
              <a:ext uri="{28A0092B-C50C-407E-A947-70E740481C1C}">
                <a14:useLocalDpi xmlns:a14="http://schemas.microsoft.com/office/drawing/2010/main" val="0"/>
              </a:ext>
            </a:extLst>
          </a:blip>
          <a:srcRect t="10323" b="13374"/>
          <a:stretch>
            <a:fillRect/>
          </a:stretch>
        </p:blipFill>
        <p:spPr bwMode="auto">
          <a:xfrm>
            <a:off x="5771848" y="132514"/>
            <a:ext cx="1800527" cy="89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485900" y="285750"/>
            <a:ext cx="5829300" cy="571500"/>
          </a:xfrm>
        </p:spPr>
        <p:txBody>
          <a:bodyPr/>
          <a:lstStyle/>
          <a:p>
            <a:pPr eaLnBrk="1" hangingPunct="1"/>
            <a:r>
              <a:rPr lang="en-US" altLang="en-US" b="1" dirty="0">
                <a:solidFill>
                  <a:srgbClr val="FF0000"/>
                </a:solidFill>
              </a:rPr>
              <a:t>Storage Locations</a:t>
            </a:r>
            <a:br>
              <a:rPr lang="en-US" altLang="en-US" dirty="0">
                <a:solidFill>
                  <a:srgbClr val="0000FF"/>
                </a:solidFill>
              </a:rPr>
            </a:br>
            <a:endParaRPr lang="en-US" altLang="en-US" dirty="0">
              <a:solidFill>
                <a:srgbClr val="0000FF"/>
              </a:solidFill>
            </a:endParaRPr>
          </a:p>
        </p:txBody>
      </p:sp>
      <p:sp>
        <p:nvSpPr>
          <p:cNvPr id="5123" name="Rectangle 3"/>
          <p:cNvSpPr>
            <a:spLocks noGrp="1" noChangeArrowheads="1"/>
          </p:cNvSpPr>
          <p:nvPr>
            <p:ph type="body" idx="1"/>
            <p:custDataLst>
              <p:tags r:id="rId2"/>
            </p:custDataLst>
          </p:nvPr>
        </p:nvSpPr>
        <p:spPr>
          <a:xfrm>
            <a:off x="1296168" y="634491"/>
            <a:ext cx="5892746" cy="4114800"/>
          </a:xfrm>
        </p:spPr>
        <p:txBody>
          <a:bodyPr>
            <a:normAutofit lnSpcReduction="10000"/>
          </a:bodyPr>
          <a:lstStyle/>
          <a:p>
            <a:pPr indent="-173831">
              <a:defRPr/>
            </a:pPr>
            <a:r>
              <a:rPr lang="en-US" altLang="en-US" sz="1200" b="1" dirty="0"/>
              <a:t>For Ann Arbor</a:t>
            </a:r>
            <a:r>
              <a:rPr lang="en-US" altLang="en-US" sz="1200" dirty="0"/>
              <a:t>, Mats will be stored on each patient floor, 2-11, in the Equipment Alcoves.  No mats are required for 1E due to direct access to the outside.</a:t>
            </a:r>
          </a:p>
          <a:p>
            <a:pPr marL="83344" indent="0">
              <a:buNone/>
              <a:defRPr/>
            </a:pPr>
            <a:endParaRPr lang="en-US" altLang="en-US" sz="1200" dirty="0"/>
          </a:p>
          <a:p>
            <a:pPr indent="-173831">
              <a:defRPr/>
            </a:pPr>
            <a:r>
              <a:rPr lang="en-US" altLang="en-US" sz="1200" dirty="0"/>
              <a:t>Each Equipment Alcove will have a sign posted at the hallway entrance to indicate AlbacMats are stored within.</a:t>
            </a:r>
          </a:p>
          <a:p>
            <a:pPr marL="83344" indent="0">
              <a:buNone/>
              <a:defRPr/>
            </a:pPr>
            <a:endParaRPr lang="en-US" altLang="en-US" sz="1200" dirty="0"/>
          </a:p>
          <a:p>
            <a:pPr indent="-173831">
              <a:defRPr/>
            </a:pPr>
            <a:r>
              <a:rPr lang="en-US" altLang="en-US" sz="1200" i="1" u="sng" dirty="0"/>
              <a:t>If space allows</a:t>
            </a:r>
            <a:r>
              <a:rPr lang="en-US" altLang="en-US" sz="1200" dirty="0"/>
              <a:t>, AlbacMats will be stored in red soft hanging holders that neatly store 4 mats.  </a:t>
            </a:r>
            <a:r>
              <a:rPr lang="en-US" altLang="en-US" sz="1200" i="1" u="sng" dirty="0"/>
              <a:t>If space is limited</a:t>
            </a:r>
            <a:r>
              <a:rPr lang="en-US" altLang="en-US" sz="1200" dirty="0"/>
              <a:t>, mats will be placed on equipment shelves within the alcove.</a:t>
            </a:r>
          </a:p>
          <a:p>
            <a:pPr marL="83344" indent="0">
              <a:buNone/>
              <a:defRPr/>
            </a:pPr>
            <a:endParaRPr lang="en-US" altLang="en-US" sz="1200" dirty="0"/>
          </a:p>
          <a:p>
            <a:pPr indent="-173831">
              <a:defRPr/>
            </a:pPr>
            <a:r>
              <a:rPr lang="en-US" altLang="en-US" sz="1200" b="1" dirty="0"/>
              <a:t>For Livingston &amp; Brighton, </a:t>
            </a:r>
            <a:r>
              <a:rPr lang="en-US" altLang="en-US" sz="1200" dirty="0"/>
              <a:t>Mats will be stored on patient floors 2 and 3, in the equipment cabinets.</a:t>
            </a:r>
          </a:p>
          <a:p>
            <a:pPr indent="-173831">
              <a:defRPr/>
            </a:pPr>
            <a:endParaRPr lang="en-US" altLang="en-US" sz="1200" dirty="0"/>
          </a:p>
          <a:p>
            <a:pPr indent="-173831">
              <a:defRPr/>
            </a:pPr>
            <a:r>
              <a:rPr lang="en-US" altLang="en-US" sz="1200" b="1" dirty="0"/>
              <a:t>For Chelsea</a:t>
            </a:r>
            <a:r>
              <a:rPr lang="en-US" altLang="en-US" sz="1200" dirty="0"/>
              <a:t>, Mats will be stored on Atrium East, Atrium West, the ICU, and Endo/Pain, in the equipment rooms.  </a:t>
            </a:r>
          </a:p>
          <a:p>
            <a:pPr marL="83344" indent="0">
              <a:buNone/>
              <a:defRPr/>
            </a:pPr>
            <a:endParaRPr lang="en-US" altLang="en-US" sz="1200" dirty="0"/>
          </a:p>
          <a:p>
            <a:pPr indent="-173831">
              <a:defRPr/>
            </a:pPr>
            <a:r>
              <a:rPr lang="en-US" altLang="en-US" sz="1200" dirty="0"/>
              <a:t>In an emergency evacuation requiring </a:t>
            </a:r>
            <a:r>
              <a:rPr lang="en-US" altLang="en-US" sz="1200" i="1" dirty="0"/>
              <a:t>vertical</a:t>
            </a:r>
            <a:r>
              <a:rPr lang="en-US" altLang="en-US" sz="1200" dirty="0"/>
              <a:t> transport of patients, mats will need to go to where the patient needs are.  Mats stored on one floor that are not needed by patients on that floor, should be shared with other floors upon request.</a:t>
            </a:r>
          </a:p>
          <a:p>
            <a:pPr eaLnBrk="1" hangingPunct="1">
              <a:defRPr/>
            </a:pPr>
            <a:endParaRPr lang="en-US" altLang="en-US" sz="600" dirty="0"/>
          </a:p>
          <a:p>
            <a:pPr lvl="1">
              <a:defRPr/>
            </a:pPr>
            <a:endParaRPr lang="en-US" altLang="en-US" sz="1650" b="1" dirty="0">
              <a:solidFill>
                <a:schemeClr val="accent2"/>
              </a:solidFill>
            </a:endParaRPr>
          </a:p>
        </p:txBody>
      </p:sp>
      <p:pic>
        <p:nvPicPr>
          <p:cNvPr id="5" name="Picture 4" descr="051212 spectrum 0025"/>
          <p:cNvPicPr/>
          <p:nvPr/>
        </p:nvPicPr>
        <p:blipFill rotWithShape="1">
          <a:blip r:embed="rId4">
            <a:extLst>
              <a:ext uri="{28A0092B-C50C-407E-A947-70E740481C1C}">
                <a14:useLocalDpi xmlns:a14="http://schemas.microsoft.com/office/drawing/2010/main" val="0"/>
              </a:ext>
            </a:extLst>
          </a:blip>
          <a:srcRect l="36541" t="3175" r="40540" b="3289"/>
          <a:stretch/>
        </p:blipFill>
        <p:spPr bwMode="auto">
          <a:xfrm>
            <a:off x="7378646" y="285750"/>
            <a:ext cx="844658" cy="1630712"/>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custDataLst>
              <p:tags r:id="rId1"/>
            </p:custDataLst>
          </p:nvPr>
        </p:nvSpPr>
        <p:spPr>
          <a:xfrm>
            <a:off x="1629966" y="-55960"/>
            <a:ext cx="5829300" cy="857251"/>
          </a:xfrm>
        </p:spPr>
        <p:txBody>
          <a:bodyPr/>
          <a:lstStyle/>
          <a:p>
            <a:r>
              <a:rPr lang="en-US" altLang="en-US" dirty="0">
                <a:solidFill>
                  <a:srgbClr val="FF0000"/>
                </a:solidFill>
              </a:rPr>
              <a:t>Care of the AlbacMat After Use</a:t>
            </a:r>
          </a:p>
        </p:txBody>
      </p:sp>
      <p:sp>
        <p:nvSpPr>
          <p:cNvPr id="7171" name="Content Placeholder 2"/>
          <p:cNvSpPr>
            <a:spLocks noGrp="1"/>
          </p:cNvSpPr>
          <p:nvPr>
            <p:ph idx="1"/>
            <p:custDataLst>
              <p:tags r:id="rId2"/>
            </p:custDataLst>
          </p:nvPr>
        </p:nvSpPr>
        <p:spPr>
          <a:xfrm>
            <a:off x="385011" y="816769"/>
            <a:ext cx="8497731" cy="3429000"/>
          </a:xfrm>
        </p:spPr>
        <p:txBody>
          <a:bodyPr>
            <a:normAutofit fontScale="92500" lnSpcReduction="10000"/>
          </a:bodyPr>
          <a:lstStyle/>
          <a:p>
            <a:pPr marL="0" indent="0">
              <a:buNone/>
            </a:pPr>
            <a:r>
              <a:rPr lang="en-US" altLang="en-US" sz="1650" dirty="0"/>
              <a:t>AlbacMats can be used more than once if there is no structural damage or excessive soiling that cannot be cleaned after use</a:t>
            </a:r>
            <a:r>
              <a:rPr lang="en-US" altLang="en-US" sz="1800" dirty="0"/>
              <a:t>. </a:t>
            </a:r>
            <a:r>
              <a:rPr lang="en-US" altLang="en-US" sz="1650" dirty="0"/>
              <a:t>After use, the AlbacMat should be wiped down with antibacterial wipes.</a:t>
            </a:r>
          </a:p>
          <a:p>
            <a:pPr marL="0" indent="0">
              <a:buNone/>
            </a:pPr>
            <a:endParaRPr lang="en-US" altLang="en-US" sz="165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000000"/>
                </a:solidFill>
                <a:effectLst/>
                <a:uLnTx/>
                <a:uFillTx/>
                <a:latin typeface="Arial"/>
                <a:ea typeface="+mn-ea"/>
                <a:cs typeface="+mn-cs"/>
              </a:rPr>
              <a:t>After Use Cleansing:</a:t>
            </a:r>
          </a:p>
          <a:p>
            <a:pPr marL="255985" marR="0" lvl="0" indent="-255985" algn="l" defTabSz="457200" rtl="0" eaLnBrk="1" fontAlgn="auto" latinLnBrk="0" hangingPunct="1">
              <a:lnSpc>
                <a:spcPct val="100000"/>
              </a:lnSpc>
              <a:spcBef>
                <a:spcPts val="0"/>
              </a:spcBef>
              <a:spcAft>
                <a:spcPts val="0"/>
              </a:spcAft>
              <a:buClrTx/>
              <a:buSzTx/>
              <a:buFontTx/>
              <a:buAutoNum type="arabicPeriod"/>
              <a:tabLst>
                <a:tab pos="255985" algn="l"/>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Obtain PPE: Gloves  (Gown/mask/face shield as needed)</a:t>
            </a:r>
          </a:p>
          <a:p>
            <a:pPr marL="255985" marR="0" lvl="0" indent="-255985" algn="l" defTabSz="457200" rtl="0" eaLnBrk="1" fontAlgn="auto" latinLnBrk="0" hangingPunct="1">
              <a:lnSpc>
                <a:spcPct val="100000"/>
              </a:lnSpc>
              <a:spcBef>
                <a:spcPts val="0"/>
              </a:spcBef>
              <a:spcAft>
                <a:spcPts val="0"/>
              </a:spcAft>
              <a:buClrTx/>
              <a:buSzTx/>
              <a:buFontTx/>
              <a:buAutoNum type="arabicPeriod"/>
              <a:tabLst>
                <a:tab pos="255985" algn="l"/>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Disinfect all surfaces of the mat using antibacterial wipes:</a:t>
            </a:r>
          </a:p>
          <a:p>
            <a:pPr marL="604838" marR="0" lvl="0" indent="-175022"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685800" algn="l"/>
              </a:tabLst>
              <a:defRPr/>
            </a:pPr>
            <a:r>
              <a:rPr kumimoji="0" lang="en-US" sz="1650" b="1" i="0" u="none" strike="noStrike" kern="1200" cap="none" spc="0" normalizeH="0" baseline="0" noProof="0" dirty="0">
                <a:ln>
                  <a:noFill/>
                </a:ln>
                <a:solidFill>
                  <a:prstClr val="white">
                    <a:lumMod val="50000"/>
                  </a:prstClr>
                </a:solidFill>
                <a:effectLst/>
                <a:uLnTx/>
                <a:uFillTx/>
                <a:latin typeface="Arial"/>
                <a:ea typeface="+mn-ea"/>
                <a:cs typeface="+mn-cs"/>
              </a:rPr>
              <a:t>Gray top </a:t>
            </a:r>
            <a:r>
              <a:rPr kumimoji="0" lang="en-US" sz="1650" b="0" i="0" u="none" strike="noStrike" kern="1200" cap="none" spc="0" normalizeH="0" baseline="0" noProof="0" dirty="0">
                <a:ln>
                  <a:noFill/>
                </a:ln>
                <a:solidFill>
                  <a:srgbClr val="000000"/>
                </a:solidFill>
                <a:effectLst/>
                <a:uLnTx/>
                <a:uFillTx/>
                <a:latin typeface="Arial"/>
                <a:ea typeface="+mn-ea"/>
                <a:cs typeface="+mn-cs"/>
              </a:rPr>
              <a:t>for after use by </a:t>
            </a:r>
            <a:r>
              <a:rPr kumimoji="0" lang="en-US" sz="1650" b="0" i="1" u="none" strike="noStrike" kern="1200" cap="none" spc="0" normalizeH="0" baseline="0" noProof="0" dirty="0">
                <a:ln>
                  <a:noFill/>
                </a:ln>
                <a:solidFill>
                  <a:srgbClr val="000000"/>
                </a:solidFill>
                <a:effectLst/>
                <a:uLnTx/>
                <a:uFillTx/>
                <a:latin typeface="Arial"/>
                <a:ea typeface="+mn-ea"/>
                <a:cs typeface="+mn-cs"/>
              </a:rPr>
              <a:t>non-isolation</a:t>
            </a:r>
            <a:r>
              <a:rPr kumimoji="0" lang="en-US" sz="1650" b="0" i="0" u="none" strike="noStrike" kern="1200" cap="none" spc="0" normalizeH="0" baseline="0" noProof="0" dirty="0">
                <a:ln>
                  <a:noFill/>
                </a:ln>
                <a:solidFill>
                  <a:srgbClr val="000000"/>
                </a:solidFill>
                <a:effectLst/>
                <a:uLnTx/>
                <a:uFillTx/>
                <a:latin typeface="Arial"/>
                <a:ea typeface="+mn-ea"/>
                <a:cs typeface="+mn-cs"/>
              </a:rPr>
              <a:t> patients</a:t>
            </a:r>
          </a:p>
          <a:p>
            <a:pPr marL="604838" marR="0" lvl="0" indent="-1750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50" b="1" i="0" u="none" strike="noStrike" kern="1200" cap="none" spc="0" normalizeH="0" baseline="0" noProof="0" dirty="0">
                <a:ln>
                  <a:noFill/>
                </a:ln>
                <a:solidFill>
                  <a:srgbClr val="EA8B0C"/>
                </a:solidFill>
                <a:effectLst/>
                <a:uLnTx/>
                <a:uFillTx/>
                <a:latin typeface="Arial"/>
                <a:ea typeface="+mn-ea"/>
                <a:cs typeface="+mn-cs"/>
              </a:rPr>
              <a:t>Orange top </a:t>
            </a:r>
            <a:r>
              <a:rPr kumimoji="0" lang="en-US" sz="1650" b="0" i="0" u="none" strike="noStrike" kern="1200" cap="none" spc="0" normalizeH="0" baseline="0" noProof="0" dirty="0">
                <a:ln>
                  <a:noFill/>
                </a:ln>
                <a:solidFill>
                  <a:srgbClr val="000000"/>
                </a:solidFill>
                <a:effectLst/>
                <a:uLnTx/>
                <a:uFillTx/>
                <a:latin typeface="Arial"/>
                <a:ea typeface="+mn-ea"/>
                <a:cs typeface="+mn-cs"/>
              </a:rPr>
              <a:t>with bleach for after use by </a:t>
            </a:r>
            <a:r>
              <a:rPr kumimoji="0" lang="en-US" sz="1650" b="0" i="1" u="none" strike="noStrike" kern="1200" cap="none" spc="0" normalizeH="0" baseline="0" noProof="0" dirty="0">
                <a:ln>
                  <a:noFill/>
                </a:ln>
                <a:solidFill>
                  <a:srgbClr val="000000"/>
                </a:solidFill>
                <a:effectLst/>
                <a:uLnTx/>
                <a:uFillTx/>
                <a:latin typeface="Arial"/>
                <a:ea typeface="+mn-ea"/>
                <a:cs typeface="+mn-cs"/>
              </a:rPr>
              <a:t>isolation</a:t>
            </a:r>
            <a:r>
              <a:rPr kumimoji="0" lang="en-US" sz="1650" b="0" i="0" u="none" strike="noStrike" kern="1200" cap="none" spc="0" normalizeH="0" baseline="0" noProof="0" dirty="0">
                <a:ln>
                  <a:noFill/>
                </a:ln>
                <a:solidFill>
                  <a:srgbClr val="000000"/>
                </a:solidFill>
                <a:effectLst/>
                <a:uLnTx/>
                <a:uFillTx/>
                <a:latin typeface="Arial"/>
                <a:ea typeface="+mn-ea"/>
                <a:cs typeface="+mn-cs"/>
              </a:rPr>
              <a:t> patients</a:t>
            </a:r>
          </a:p>
          <a:p>
            <a:pPr marL="342900" marR="0" lvl="0" indent="-342900" algn="l" defTabSz="457200" rtl="0" eaLnBrk="1" fontAlgn="auto" latinLnBrk="0" hangingPunct="1">
              <a:lnSpc>
                <a:spcPct val="100000"/>
              </a:lnSpc>
              <a:spcBef>
                <a:spcPts val="0"/>
              </a:spcBef>
              <a:spcAft>
                <a:spcPts val="0"/>
              </a:spcAft>
              <a:buClrTx/>
              <a:buSzTx/>
              <a:buFontTx/>
              <a:buAutoNum type="arabicPeriod" startAt="4"/>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Ensure cleaning agent remains wet on the surface for the appropriate contact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lumMod val="50000"/>
                  </a:prstClr>
                </a:solidFill>
                <a:effectLst/>
                <a:uLnTx/>
                <a:uFillTx/>
                <a:latin typeface="Arial"/>
                <a:ea typeface="+mn-ea"/>
                <a:cs typeface="+mn-cs"/>
              </a:rPr>
              <a:t>	</a:t>
            </a:r>
            <a:r>
              <a:rPr kumimoji="0" lang="en-US" sz="1500" b="1" i="0" u="none" strike="noStrike" kern="1200" cap="none" spc="0" normalizeH="0" baseline="0" noProof="0" dirty="0">
                <a:ln>
                  <a:noFill/>
                </a:ln>
                <a:solidFill>
                  <a:prstClr val="white">
                    <a:lumMod val="50000"/>
                  </a:prstClr>
                </a:solidFill>
                <a:effectLst/>
                <a:uLnTx/>
                <a:uFillTx/>
                <a:latin typeface="Arial"/>
                <a:ea typeface="+mn-ea"/>
                <a:cs typeface="+mn-cs"/>
              </a:rPr>
              <a:t>3 min for Gray top wipes</a:t>
            </a:r>
            <a:r>
              <a:rPr kumimoji="0" lang="en-US" sz="1500" b="1" i="0" u="none" strike="noStrike" kern="1200" cap="none" spc="0" normalizeH="0" baseline="0" noProof="0" dirty="0">
                <a:ln>
                  <a:noFill/>
                </a:ln>
                <a:solidFill>
                  <a:srgbClr val="000000"/>
                </a:solidFill>
                <a:effectLst/>
                <a:uLnTx/>
                <a:uFillTx/>
                <a:latin typeface="Arial"/>
                <a:ea typeface="+mn-ea"/>
                <a:cs typeface="+mn-cs"/>
              </a:rPr>
              <a:t>   </a:t>
            </a:r>
            <a:r>
              <a:rPr kumimoji="0" lang="en-US" sz="1500" b="1" i="0" u="none" strike="noStrike" kern="1200" cap="none" spc="0" normalizeH="0" baseline="0" noProof="0" dirty="0">
                <a:ln>
                  <a:noFill/>
                </a:ln>
                <a:solidFill>
                  <a:srgbClr val="EA8B0C"/>
                </a:solidFill>
                <a:effectLst/>
                <a:uLnTx/>
                <a:uFillTx/>
                <a:latin typeface="Arial"/>
                <a:ea typeface="+mn-ea"/>
                <a:cs typeface="+mn-cs"/>
              </a:rPr>
              <a:t>4 min for Orange top wipes</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Dispose of gloves and wipes in the trash</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Perform hand hygiene</a:t>
            </a:r>
          </a:p>
          <a:p>
            <a:pPr marL="255985" marR="0" lvl="0" indent="-255985" algn="l" defTabSz="457200" rtl="0" eaLnBrk="1" fontAlgn="auto" latinLnBrk="0" hangingPunct="1">
              <a:lnSpc>
                <a:spcPct val="100000"/>
              </a:lnSpc>
              <a:spcBef>
                <a:spcPts val="0"/>
              </a:spcBef>
              <a:spcAft>
                <a:spcPts val="0"/>
              </a:spcAft>
              <a:buClrTx/>
              <a:buSzTx/>
              <a:buFontTx/>
              <a:buAutoNum type="arabicPeriod" startAt="5"/>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Mats should dry completely prior to repackaging into their built-in bag and returned to their storage location.</a:t>
            </a:r>
            <a:endParaRPr lang="en-US" altLang="en-US" sz="1650" dirty="0"/>
          </a:p>
        </p:txBody>
      </p:sp>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465" y="1771650"/>
            <a:ext cx="511969" cy="91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p:nvPicPr>
        <p:blipFill>
          <a:blip r:embed="rId5">
            <a:extLst>
              <a:ext uri="{28A0092B-C50C-407E-A947-70E740481C1C}">
                <a14:useLocalDpi xmlns:a14="http://schemas.microsoft.com/office/drawing/2010/main" val="0"/>
              </a:ext>
            </a:extLst>
          </a:blip>
          <a:srcRect l="18710" r="17361"/>
          <a:stretch>
            <a:fillRect/>
          </a:stretch>
        </p:blipFill>
        <p:spPr bwMode="auto">
          <a:xfrm>
            <a:off x="8113027" y="2736056"/>
            <a:ext cx="571500" cy="90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1540669" y="0"/>
            <a:ext cx="5829300" cy="857250"/>
          </a:xfrm>
        </p:spPr>
        <p:txBody>
          <a:bodyPr/>
          <a:lstStyle/>
          <a:p>
            <a:pPr algn="l"/>
            <a:r>
              <a:rPr lang="en-US" altLang="en-US" dirty="0">
                <a:solidFill>
                  <a:srgbClr val="FF0000"/>
                </a:solidFill>
              </a:rPr>
              <a:t>Additional Post Use Facts</a:t>
            </a:r>
          </a:p>
        </p:txBody>
      </p:sp>
      <p:sp>
        <p:nvSpPr>
          <p:cNvPr id="3" name="Content Placeholder 2"/>
          <p:cNvSpPr>
            <a:spLocks noGrp="1"/>
          </p:cNvSpPr>
          <p:nvPr>
            <p:ph idx="1"/>
            <p:custDataLst>
              <p:tags r:id="rId2"/>
            </p:custDataLst>
          </p:nvPr>
        </p:nvSpPr>
        <p:spPr>
          <a:xfrm>
            <a:off x="584391" y="776896"/>
            <a:ext cx="8112722" cy="4366604"/>
          </a:xfrm>
        </p:spPr>
        <p:txBody>
          <a:bodyPr>
            <a:normAutofit/>
          </a:bodyPr>
          <a:lstStyle/>
          <a:p>
            <a:pPr>
              <a:defRPr/>
            </a:pPr>
            <a:r>
              <a:rPr lang="en-US" sz="1650" dirty="0"/>
              <a:t>If there is excessive soiling of the mat during use, mats can initially be cleaned by hosing off the mat with water or thoroughly wiping mat clean with a damp cloth.  </a:t>
            </a:r>
          </a:p>
          <a:p>
            <a:pPr lvl="1">
              <a:defRPr/>
            </a:pPr>
            <a:r>
              <a:rPr lang="en-US" sz="1350" dirty="0"/>
              <a:t>Next, towel dry mat to remove the excess water </a:t>
            </a:r>
          </a:p>
          <a:p>
            <a:pPr lvl="1">
              <a:defRPr/>
            </a:pPr>
            <a:r>
              <a:rPr lang="en-US" sz="1350" dirty="0"/>
              <a:t>Allow mat to completely air dry</a:t>
            </a:r>
          </a:p>
          <a:p>
            <a:pPr lvl="1">
              <a:defRPr/>
            </a:pPr>
            <a:r>
              <a:rPr lang="en-US" sz="1350" dirty="0"/>
              <a:t>Use antibacterial wipes to do final cleansing of mat.  Use of undiluted chemicals is not recommended. </a:t>
            </a:r>
          </a:p>
          <a:p>
            <a:pPr>
              <a:defRPr/>
            </a:pPr>
            <a:r>
              <a:rPr lang="en-US" sz="1650" dirty="0"/>
              <a:t>Do not roll up and store the AlbacMat until it is completely dry.</a:t>
            </a:r>
          </a:p>
          <a:p>
            <a:pPr>
              <a:defRPr/>
            </a:pPr>
            <a:r>
              <a:rPr lang="en-US" sz="1650" dirty="0"/>
              <a:t>Visually check the mat after each use or washing.  Check the stitching, Velcro straps, base board (bottom) and pulling handles. If any damage has occurred the AlbacMat should be replaced.</a:t>
            </a:r>
          </a:p>
          <a:p>
            <a:pPr>
              <a:defRPr/>
            </a:pPr>
            <a:r>
              <a:rPr lang="en-US" sz="1650" dirty="0"/>
              <a:t>If bodily fluids have leaked onto the webbing straps and cannot be removed, it is recommended that the AlbacMat be replaced to prevent cross-contamination during future use.</a:t>
            </a:r>
          </a:p>
          <a:p>
            <a:pPr>
              <a:defRPr/>
            </a:pPr>
            <a:endParaRPr lang="en-US" sz="1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3"/>
          <p:cNvSpPr>
            <a:spLocks noGrp="1"/>
          </p:cNvSpPr>
          <p:nvPr>
            <p:ph sz="quarter" idx="12"/>
            <p:custDataLst>
              <p:tags r:id="rId1"/>
            </p:custDataLst>
          </p:nvPr>
        </p:nvSpPr>
        <p:spPr/>
        <p:txBody>
          <a:bodyPr/>
          <a:lstStyle/>
          <a:p>
            <a:pPr marL="0" indent="0">
              <a:buNone/>
            </a:pPr>
            <a:r>
              <a:rPr lang="en-US" altLang="en-US" dirty="0"/>
              <a:t>View the video demonstration of how to set up and properly deploy the </a:t>
            </a:r>
            <a:r>
              <a:rPr lang="en-US" altLang="en-US" dirty="0" err="1"/>
              <a:t>AlbacMat</a:t>
            </a:r>
            <a:endParaRPr lang="en-US" altLang="en-US" dirty="0"/>
          </a:p>
          <a:p>
            <a:pPr marL="0" indent="0">
              <a:buNone/>
            </a:pPr>
            <a:endParaRPr lang="en-US" altLang="en-US" dirty="0"/>
          </a:p>
          <a:p>
            <a:pPr marL="0" indent="0">
              <a:buNone/>
            </a:pPr>
            <a:r>
              <a:rPr lang="en-US" altLang="en-US" dirty="0">
                <a:highlight>
                  <a:srgbClr val="FFFF00"/>
                </a:highlight>
              </a:rPr>
              <a:t>Need link </a:t>
            </a:r>
            <a:r>
              <a:rPr kumimoji="0" lang="en-US" altLang="en-US" sz="2100" b="1" i="0" u="none" strike="noStrike" kern="1200" cap="none" spc="0" normalizeH="0" baseline="0" noProof="0" dirty="0">
                <a:ln>
                  <a:noFill/>
                </a:ln>
                <a:solidFill>
                  <a:srgbClr val="000000"/>
                </a:solidFill>
                <a:effectLst/>
                <a:uLnTx/>
                <a:uFillTx/>
                <a:latin typeface="Segoe Print" panose="02000600000000000000" pitchFamily="2" charset="0"/>
                <a:ea typeface="+mj-ea"/>
                <a:cs typeface="Arial" panose="020B0604020202020204" pitchFamily="34" charset="0"/>
              </a:rPr>
              <a:t>Video Training</a:t>
            </a:r>
            <a:endParaRPr lang="en-US" altLang="en-US" dirty="0">
              <a:highlight>
                <a:srgbClr val="FFFF00"/>
              </a:highlight>
            </a:endParaRPr>
          </a:p>
          <a:p>
            <a:pPr marL="0" indent="0">
              <a:buNone/>
            </a:pPr>
            <a:r>
              <a:rPr lang="en-US" altLang="en-US" dirty="0"/>
              <a:t> </a:t>
            </a:r>
          </a:p>
        </p:txBody>
      </p:sp>
      <p:sp>
        <p:nvSpPr>
          <p:cNvPr id="9218" name="Rectangle 2"/>
          <p:cNvSpPr>
            <a:spLocks noGrp="1" noChangeArrowheads="1"/>
          </p:cNvSpPr>
          <p:nvPr>
            <p:ph type="title"/>
            <p:custDataLst>
              <p:tags r:id="rId2"/>
            </p:custDataLst>
          </p:nvPr>
        </p:nvSpPr>
        <p:spPr/>
        <p:txBody>
          <a:bodyPr/>
          <a:lstStyle/>
          <a:p>
            <a:pPr eaLnBrk="1" hangingPunct="1"/>
            <a:r>
              <a:rPr lang="en-US" altLang="en-US" b="1" dirty="0">
                <a:solidFill>
                  <a:srgbClr val="FF0000"/>
                </a:solidFill>
              </a:rPr>
              <a:t>Using the AlbacMat </a:t>
            </a:r>
            <a:br>
              <a:rPr lang="en-US" altLang="en-US" b="1" dirty="0">
                <a:solidFill>
                  <a:srgbClr val="FF0000"/>
                </a:solidFill>
              </a:rPr>
            </a:br>
            <a:endParaRPr lang="en-US" altLang="en-US" sz="2100" b="1"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1795961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A679B9-5545-4DA7-94C9-C1E3901C44AF}"/>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B2739A41-5D43-4462-AD8C-2F04080F44AC}"/>
              </a:ext>
            </a:extLst>
          </p:cNvPr>
          <p:cNvSpPr>
            <a:spLocks noGrp="1"/>
          </p:cNvSpPr>
          <p:nvPr>
            <p:ph type="sldNum" sz="quarter" idx="4"/>
          </p:nvPr>
        </p:nvSpPr>
        <p:spPr/>
        <p:txBody>
          <a:bodyPr/>
          <a:lstStyle/>
          <a:p>
            <a:fld id="{489F9553-C816-6842-8939-EE75ECF7EB2B}" type="slidenum">
              <a:rPr lang="en-US" smtClean="0"/>
              <a:pPr/>
              <a:t>39</a:t>
            </a:fld>
            <a:endParaRPr lang="en-US" dirty="0"/>
          </a:p>
        </p:txBody>
      </p:sp>
      <p:sp>
        <p:nvSpPr>
          <p:cNvPr id="5" name="Title 1">
            <a:extLst>
              <a:ext uri="{FF2B5EF4-FFF2-40B4-BE49-F238E27FC236}">
                <a16:creationId xmlns:a16="http://schemas.microsoft.com/office/drawing/2014/main" id="{3933BCC6-B89F-4705-BE5F-0DC10BA145D7}"/>
              </a:ext>
            </a:extLst>
          </p:cNvPr>
          <p:cNvSpPr>
            <a:spLocks noGrp="1"/>
          </p:cNvSpPr>
          <p:nvPr>
            <p:ph type="title"/>
          </p:nvPr>
        </p:nvSpPr>
        <p:spPr>
          <a:xfrm>
            <a:off x="731838" y="852488"/>
            <a:ext cx="3725862" cy="1009650"/>
          </a:xfrm>
        </p:spPr>
        <p:txBody>
          <a:bodyPr/>
          <a:lstStyle/>
          <a:p>
            <a:r>
              <a:rPr lang="en-US" dirty="0"/>
              <a:t>Find out More</a:t>
            </a:r>
          </a:p>
        </p:txBody>
      </p:sp>
    </p:spTree>
    <p:extLst>
      <p:ext uri="{BB962C8B-B14F-4D97-AF65-F5344CB8AC3E}">
        <p14:creationId xmlns:p14="http://schemas.microsoft.com/office/powerpoint/2010/main" val="117213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87F1C-EE31-48DD-BB0E-6A0E364383A0}"/>
              </a:ext>
            </a:extLst>
          </p:cNvPr>
          <p:cNvSpPr>
            <a:spLocks noGrp="1"/>
          </p:cNvSpPr>
          <p:nvPr>
            <p:ph sz="quarter" idx="12"/>
          </p:nvPr>
        </p:nvSpPr>
        <p:spPr>
          <a:xfrm>
            <a:off x="393408" y="770989"/>
            <a:ext cx="8586676" cy="3601521"/>
          </a:xfrm>
        </p:spPr>
        <p:txBody>
          <a:bodyPr>
            <a:normAutofit fontScale="40000" lnSpcReduction="20000"/>
          </a:bodyPr>
          <a:lstStyle/>
          <a:p>
            <a:pPr marL="0" indent="0">
              <a:lnSpc>
                <a:spcPct val="120000"/>
              </a:lnSpc>
              <a:buNone/>
            </a:pPr>
            <a:r>
              <a:rPr lang="en-US" sz="5600" dirty="0"/>
              <a:t>The warning and notification alerts specific to emergencies and disaster events and the procedures to follow when an emergency or disaster incident occur are as follows:</a:t>
            </a:r>
          </a:p>
          <a:p>
            <a:pPr>
              <a:lnSpc>
                <a:spcPct val="120000"/>
              </a:lnSpc>
            </a:pPr>
            <a:r>
              <a:rPr lang="en-US" sz="5600" dirty="0"/>
              <a:t>Notification of an emergency/disaster will most likely occur through one of the following methods:</a:t>
            </a:r>
          </a:p>
          <a:p>
            <a:pPr lvl="1">
              <a:lnSpc>
                <a:spcPct val="120000"/>
              </a:lnSpc>
            </a:pPr>
            <a:r>
              <a:rPr lang="en-US" sz="5600" dirty="0"/>
              <a:t>Notification of emergency services through Emergency Department radio communication.</a:t>
            </a:r>
          </a:p>
          <a:p>
            <a:pPr lvl="1">
              <a:lnSpc>
                <a:spcPct val="120000"/>
              </a:lnSpc>
            </a:pPr>
            <a:r>
              <a:rPr lang="en-US" sz="5600" dirty="0"/>
              <a:t>Notification by personnel of an emergency/disaster to the regional call center.</a:t>
            </a:r>
          </a:p>
          <a:p>
            <a:endParaRPr lang="en-US" dirty="0"/>
          </a:p>
        </p:txBody>
      </p:sp>
      <p:sp>
        <p:nvSpPr>
          <p:cNvPr id="3" name="Title 2">
            <a:extLst>
              <a:ext uri="{FF2B5EF4-FFF2-40B4-BE49-F238E27FC236}">
                <a16:creationId xmlns:a16="http://schemas.microsoft.com/office/drawing/2014/main" id="{2B664614-90B5-47B0-ABCA-98EADAC21C32}"/>
              </a:ext>
            </a:extLst>
          </p:cNvPr>
          <p:cNvSpPr>
            <a:spLocks noGrp="1"/>
          </p:cNvSpPr>
          <p:nvPr>
            <p:ph type="title"/>
          </p:nvPr>
        </p:nvSpPr>
        <p:spPr>
          <a:xfrm>
            <a:off x="393408" y="235432"/>
            <a:ext cx="8229600" cy="498656"/>
          </a:xfrm>
        </p:spPr>
        <p:txBody>
          <a:bodyPr/>
          <a:lstStyle/>
          <a:p>
            <a:r>
              <a:rPr lang="en-US" dirty="0"/>
              <a:t>Emergency/Disaster Notification</a:t>
            </a:r>
          </a:p>
        </p:txBody>
      </p:sp>
      <p:sp>
        <p:nvSpPr>
          <p:cNvPr id="4" name="Footer Placeholder 3">
            <a:extLst>
              <a:ext uri="{FF2B5EF4-FFF2-40B4-BE49-F238E27FC236}">
                <a16:creationId xmlns:a16="http://schemas.microsoft.com/office/drawing/2014/main" id="{75F1C70A-59D6-4F7E-B433-FA2ED2525247}"/>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70D7E8-7464-450A-B3D6-BFAEAE147E44}"/>
              </a:ext>
            </a:extLst>
          </p:cNvPr>
          <p:cNvSpPr>
            <a:spLocks noGrp="1"/>
          </p:cNvSpPr>
          <p:nvPr>
            <p:ph type="sldNum" sz="quarter" idx="4"/>
          </p:nvPr>
        </p:nvSpPr>
        <p:spPr/>
        <p:txBody>
          <a:bodyPr/>
          <a:lstStyle/>
          <a:p>
            <a:fld id="{489F9553-C816-6842-8939-EE75ECF7EB2B}" type="slidenum">
              <a:rPr lang="en-US" smtClean="0"/>
              <a:pPr/>
              <a:t>4</a:t>
            </a:fld>
            <a:endParaRPr lang="en-US" dirty="0"/>
          </a:p>
        </p:txBody>
      </p:sp>
    </p:spTree>
    <p:extLst>
      <p:ext uri="{BB962C8B-B14F-4D97-AF65-F5344CB8AC3E}">
        <p14:creationId xmlns:p14="http://schemas.microsoft.com/office/powerpoint/2010/main" val="3202942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CA93EB-039A-439F-90E0-979655995373}"/>
              </a:ext>
            </a:extLst>
          </p:cNvPr>
          <p:cNvSpPr>
            <a:spLocks noGrp="1"/>
          </p:cNvSpPr>
          <p:nvPr>
            <p:ph sz="quarter" idx="12"/>
          </p:nvPr>
        </p:nvSpPr>
        <p:spPr>
          <a:xfrm>
            <a:off x="393408" y="999054"/>
            <a:ext cx="3690454" cy="3601521"/>
          </a:xfrm>
        </p:spPr>
        <p:txBody>
          <a:bodyPr/>
          <a:lstStyle/>
          <a:p>
            <a:r>
              <a:rPr lang="en-US" dirty="0"/>
              <a:t>All emergency management plans, policies, and procedures can be found in Policy Manager under Emergency Management</a:t>
            </a:r>
          </a:p>
        </p:txBody>
      </p:sp>
      <p:sp>
        <p:nvSpPr>
          <p:cNvPr id="5" name="Title 4">
            <a:extLst>
              <a:ext uri="{FF2B5EF4-FFF2-40B4-BE49-F238E27FC236}">
                <a16:creationId xmlns:a16="http://schemas.microsoft.com/office/drawing/2014/main" id="{DF5F8C5E-AB01-419C-BA64-7E2394F23386}"/>
              </a:ext>
            </a:extLst>
          </p:cNvPr>
          <p:cNvSpPr>
            <a:spLocks noGrp="1"/>
          </p:cNvSpPr>
          <p:nvPr>
            <p:ph type="title"/>
          </p:nvPr>
        </p:nvSpPr>
        <p:spPr/>
        <p:txBody>
          <a:bodyPr/>
          <a:lstStyle/>
          <a:p>
            <a:r>
              <a:rPr lang="en-US" dirty="0"/>
              <a:t>Where do I find Emergency Management Plans?</a:t>
            </a:r>
          </a:p>
        </p:txBody>
      </p:sp>
      <p:sp>
        <p:nvSpPr>
          <p:cNvPr id="3" name="Footer Placeholder 2">
            <a:extLst>
              <a:ext uri="{FF2B5EF4-FFF2-40B4-BE49-F238E27FC236}">
                <a16:creationId xmlns:a16="http://schemas.microsoft.com/office/drawing/2014/main" id="{4EE6C8BF-80D4-4024-89DC-2ADB70BA7769}"/>
              </a:ext>
            </a:extLst>
          </p:cNvPr>
          <p:cNvSpPr>
            <a:spLocks noGrp="1"/>
          </p:cNvSpPr>
          <p:nvPr>
            <p:ph type="ftr" sz="quarter" idx="3"/>
          </p:nvPr>
        </p:nvSpPr>
        <p:spPr/>
        <p:txBody>
          <a:bodyPr/>
          <a:lstStyle/>
          <a:p>
            <a:r>
              <a:rPr lang="en-US"/>
              <a:t>©2022 Trinity Health, All Rights Reserved</a:t>
            </a:r>
            <a:endParaRPr lang="en-US" dirty="0"/>
          </a:p>
        </p:txBody>
      </p:sp>
      <p:sp>
        <p:nvSpPr>
          <p:cNvPr id="4" name="Slide Number Placeholder 3">
            <a:extLst>
              <a:ext uri="{FF2B5EF4-FFF2-40B4-BE49-F238E27FC236}">
                <a16:creationId xmlns:a16="http://schemas.microsoft.com/office/drawing/2014/main" id="{BECAFDB0-DC1C-4CCD-8CE8-DC8B08602522}"/>
              </a:ext>
            </a:extLst>
          </p:cNvPr>
          <p:cNvSpPr>
            <a:spLocks noGrp="1"/>
          </p:cNvSpPr>
          <p:nvPr>
            <p:ph type="sldNum" sz="quarter" idx="4"/>
          </p:nvPr>
        </p:nvSpPr>
        <p:spPr/>
        <p:txBody>
          <a:bodyPr/>
          <a:lstStyle/>
          <a:p>
            <a:fld id="{489F9553-C816-6842-8939-EE75ECF7EB2B}" type="slidenum">
              <a:rPr lang="en-US" smtClean="0"/>
              <a:pPr/>
              <a:t>40</a:t>
            </a:fld>
            <a:endParaRPr lang="en-US" dirty="0"/>
          </a:p>
        </p:txBody>
      </p:sp>
      <p:pic>
        <p:nvPicPr>
          <p:cNvPr id="8" name="Picture 7">
            <a:extLst>
              <a:ext uri="{FF2B5EF4-FFF2-40B4-BE49-F238E27FC236}">
                <a16:creationId xmlns:a16="http://schemas.microsoft.com/office/drawing/2014/main" id="{D94D9722-2A1C-48A5-83D7-03F08DC8E48D}"/>
              </a:ext>
            </a:extLst>
          </p:cNvPr>
          <p:cNvPicPr>
            <a:picLocks noChangeAspect="1"/>
          </p:cNvPicPr>
          <p:nvPr/>
        </p:nvPicPr>
        <p:blipFill>
          <a:blip r:embed="rId2"/>
          <a:stretch>
            <a:fillRect/>
          </a:stretch>
        </p:blipFill>
        <p:spPr>
          <a:xfrm>
            <a:off x="4083862" y="999054"/>
            <a:ext cx="5023400" cy="3290245"/>
          </a:xfrm>
          <a:prstGeom prst="rect">
            <a:avLst/>
          </a:prstGeom>
        </p:spPr>
      </p:pic>
      <p:sp>
        <p:nvSpPr>
          <p:cNvPr id="9" name="Oval 8">
            <a:extLst>
              <a:ext uri="{FF2B5EF4-FFF2-40B4-BE49-F238E27FC236}">
                <a16:creationId xmlns:a16="http://schemas.microsoft.com/office/drawing/2014/main" id="{6914B4F6-CE28-46D7-A335-17DEAE4ABE22}"/>
              </a:ext>
            </a:extLst>
          </p:cNvPr>
          <p:cNvSpPr/>
          <p:nvPr/>
        </p:nvSpPr>
        <p:spPr>
          <a:xfrm>
            <a:off x="4035735" y="1705047"/>
            <a:ext cx="1952554" cy="61876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86423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20ABA-162B-45DF-AA94-4836DDD7226E}"/>
              </a:ext>
            </a:extLst>
          </p:cNvPr>
          <p:cNvSpPr>
            <a:spLocks noGrp="1"/>
          </p:cNvSpPr>
          <p:nvPr>
            <p:ph sz="quarter" idx="12"/>
          </p:nvPr>
        </p:nvSpPr>
        <p:spPr/>
        <p:txBody>
          <a:bodyPr/>
          <a:lstStyle/>
          <a:p>
            <a:pPr marL="0" indent="0" algn="ctr">
              <a:buNone/>
            </a:pPr>
            <a:r>
              <a:rPr lang="en-US" dirty="0">
                <a:hlinkClick r:id="rId2"/>
              </a:rPr>
              <a:t>Emergency Management - Ann Arbor, Brighton, Canton, Chelsea, Livingston and Associated Offsites</a:t>
            </a:r>
            <a:endParaRPr lang="en-US" dirty="0"/>
          </a:p>
        </p:txBody>
      </p:sp>
      <p:sp>
        <p:nvSpPr>
          <p:cNvPr id="3" name="Title 2">
            <a:extLst>
              <a:ext uri="{FF2B5EF4-FFF2-40B4-BE49-F238E27FC236}">
                <a16:creationId xmlns:a16="http://schemas.microsoft.com/office/drawing/2014/main" id="{3C2E92B0-8572-4C9B-9FC4-B64ADA540F02}"/>
              </a:ext>
            </a:extLst>
          </p:cNvPr>
          <p:cNvSpPr>
            <a:spLocks noGrp="1"/>
          </p:cNvSpPr>
          <p:nvPr>
            <p:ph type="title"/>
          </p:nvPr>
        </p:nvSpPr>
        <p:spPr/>
        <p:txBody>
          <a:bodyPr/>
          <a:lstStyle/>
          <a:p>
            <a:r>
              <a:rPr lang="en-US" sz="2400" dirty="0"/>
              <a:t>Where can I find out more about Emergency Management?</a:t>
            </a:r>
          </a:p>
        </p:txBody>
      </p:sp>
      <p:sp>
        <p:nvSpPr>
          <p:cNvPr id="4" name="Footer Placeholder 3">
            <a:extLst>
              <a:ext uri="{FF2B5EF4-FFF2-40B4-BE49-F238E27FC236}">
                <a16:creationId xmlns:a16="http://schemas.microsoft.com/office/drawing/2014/main" id="{943825BC-8F3E-4711-9ABD-6584DD4F37A3}"/>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498A0BA-B217-43E9-B86D-8F8E702009A4}"/>
              </a:ext>
            </a:extLst>
          </p:cNvPr>
          <p:cNvSpPr>
            <a:spLocks noGrp="1"/>
          </p:cNvSpPr>
          <p:nvPr>
            <p:ph type="sldNum" sz="quarter" idx="4"/>
          </p:nvPr>
        </p:nvSpPr>
        <p:spPr/>
        <p:txBody>
          <a:bodyPr/>
          <a:lstStyle/>
          <a:p>
            <a:fld id="{489F9553-C816-6842-8939-EE75ECF7EB2B}" type="slidenum">
              <a:rPr lang="en-US" smtClean="0"/>
              <a:pPr/>
              <a:t>41</a:t>
            </a:fld>
            <a:endParaRPr lang="en-US" dirty="0"/>
          </a:p>
        </p:txBody>
      </p:sp>
      <p:pic>
        <p:nvPicPr>
          <p:cNvPr id="7" name="Picture 6">
            <a:extLst>
              <a:ext uri="{FF2B5EF4-FFF2-40B4-BE49-F238E27FC236}">
                <a16:creationId xmlns:a16="http://schemas.microsoft.com/office/drawing/2014/main" id="{E0EF4891-FEC1-4BA0-855B-3516661A3496}"/>
              </a:ext>
            </a:extLst>
          </p:cNvPr>
          <p:cNvPicPr>
            <a:picLocks noChangeAspect="1"/>
          </p:cNvPicPr>
          <p:nvPr/>
        </p:nvPicPr>
        <p:blipFill>
          <a:blip r:embed="rId3"/>
          <a:stretch>
            <a:fillRect/>
          </a:stretch>
        </p:blipFill>
        <p:spPr>
          <a:xfrm>
            <a:off x="1931926" y="1946977"/>
            <a:ext cx="5039513" cy="2794496"/>
          </a:xfrm>
          <a:prstGeom prst="rect">
            <a:avLst/>
          </a:prstGeom>
        </p:spPr>
      </p:pic>
    </p:spTree>
    <p:extLst>
      <p:ext uri="{BB962C8B-B14F-4D97-AF65-F5344CB8AC3E}">
        <p14:creationId xmlns:p14="http://schemas.microsoft.com/office/powerpoint/2010/main" val="1300077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C5E1E1-78DF-4499-BF5D-A39A7F16DEBF}"/>
              </a:ext>
            </a:extLst>
          </p:cNvPr>
          <p:cNvSpPr>
            <a:spLocks noGrp="1"/>
          </p:cNvSpPr>
          <p:nvPr>
            <p:ph sz="quarter" idx="12"/>
          </p:nvPr>
        </p:nvSpPr>
        <p:spPr/>
        <p:txBody>
          <a:bodyPr/>
          <a:lstStyle/>
          <a:p>
            <a:r>
              <a:rPr lang="en-US" sz="2800" dirty="0">
                <a:solidFill>
                  <a:schemeClr val="tx1"/>
                </a:solidFill>
              </a:rPr>
              <a:t>Denise Bechard, Manager, Emergency Management, </a:t>
            </a:r>
            <a:r>
              <a:rPr lang="en-US" sz="2800" dirty="0">
                <a:hlinkClick r:id="rId2"/>
              </a:rPr>
              <a:t>Denise.Bechard@trinity-health.org</a:t>
            </a:r>
            <a:r>
              <a:rPr lang="en-US" sz="2800" dirty="0"/>
              <a:t> </a:t>
            </a:r>
          </a:p>
          <a:p>
            <a:endParaRPr lang="en-US" sz="2800" dirty="0">
              <a:solidFill>
                <a:schemeClr val="tx1"/>
              </a:solidFill>
            </a:endParaRPr>
          </a:p>
          <a:p>
            <a:r>
              <a:rPr lang="en-US" sz="2800" dirty="0">
                <a:solidFill>
                  <a:schemeClr val="tx1"/>
                </a:solidFill>
              </a:rPr>
              <a:t>Jacquelyn Smith, Emergency Management Coordinator, </a:t>
            </a:r>
            <a:r>
              <a:rPr lang="en-US" sz="2800" dirty="0">
                <a:hlinkClick r:id="rId3"/>
              </a:rPr>
              <a:t>Jacquelyn.Smith@trinity-health.org</a:t>
            </a:r>
            <a:r>
              <a:rPr lang="en-US" sz="2800" dirty="0"/>
              <a:t> </a:t>
            </a:r>
            <a:endParaRPr lang="en-US" sz="2800" dirty="0">
              <a:solidFill>
                <a:schemeClr val="tx1"/>
              </a:solidFill>
            </a:endParaRPr>
          </a:p>
          <a:p>
            <a:endParaRPr lang="en-US" dirty="0"/>
          </a:p>
        </p:txBody>
      </p:sp>
      <p:sp>
        <p:nvSpPr>
          <p:cNvPr id="3" name="Title 2">
            <a:extLst>
              <a:ext uri="{FF2B5EF4-FFF2-40B4-BE49-F238E27FC236}">
                <a16:creationId xmlns:a16="http://schemas.microsoft.com/office/drawing/2014/main" id="{6A598AA3-78C9-43F7-B248-09B4498C45A2}"/>
              </a:ext>
            </a:extLst>
          </p:cNvPr>
          <p:cNvSpPr>
            <a:spLocks noGrp="1"/>
          </p:cNvSpPr>
          <p:nvPr>
            <p:ph type="title"/>
          </p:nvPr>
        </p:nvSpPr>
        <p:spPr/>
        <p:txBody>
          <a:bodyPr/>
          <a:lstStyle/>
          <a:p>
            <a:r>
              <a:rPr lang="en-US" dirty="0"/>
              <a:t>Emergency Management Contacts</a:t>
            </a:r>
          </a:p>
        </p:txBody>
      </p:sp>
      <p:sp>
        <p:nvSpPr>
          <p:cNvPr id="4" name="Footer Placeholder 3">
            <a:extLst>
              <a:ext uri="{FF2B5EF4-FFF2-40B4-BE49-F238E27FC236}">
                <a16:creationId xmlns:a16="http://schemas.microsoft.com/office/drawing/2014/main" id="{83F67051-0F65-4835-B24F-BDFBEC17E2E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F33264EB-3101-4A2E-A8EB-37467998380A}"/>
              </a:ext>
            </a:extLst>
          </p:cNvPr>
          <p:cNvSpPr>
            <a:spLocks noGrp="1"/>
          </p:cNvSpPr>
          <p:nvPr>
            <p:ph type="sldNum" sz="quarter" idx="4"/>
          </p:nvPr>
        </p:nvSpPr>
        <p:spPr/>
        <p:txBody>
          <a:bodyPr/>
          <a:lstStyle/>
          <a:p>
            <a:fld id="{489F9553-C816-6842-8939-EE75ECF7EB2B}" type="slidenum">
              <a:rPr lang="en-US" smtClean="0"/>
              <a:pPr/>
              <a:t>42</a:t>
            </a:fld>
            <a:endParaRPr lang="en-US" dirty="0"/>
          </a:p>
        </p:txBody>
      </p:sp>
    </p:spTree>
    <p:extLst>
      <p:ext uri="{BB962C8B-B14F-4D97-AF65-F5344CB8AC3E}">
        <p14:creationId xmlns:p14="http://schemas.microsoft.com/office/powerpoint/2010/main" val="351694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287F1C-EE31-48DD-BB0E-6A0E364383A0}"/>
              </a:ext>
            </a:extLst>
          </p:cNvPr>
          <p:cNvSpPr>
            <a:spLocks noGrp="1"/>
          </p:cNvSpPr>
          <p:nvPr>
            <p:ph sz="quarter" idx="12"/>
          </p:nvPr>
        </p:nvSpPr>
        <p:spPr>
          <a:xfrm>
            <a:off x="393408" y="770989"/>
            <a:ext cx="8586676" cy="4024438"/>
          </a:xfrm>
        </p:spPr>
        <p:txBody>
          <a:bodyPr>
            <a:normAutofit fontScale="32500" lnSpcReduction="20000"/>
          </a:bodyPr>
          <a:lstStyle/>
          <a:p>
            <a:pPr>
              <a:lnSpc>
                <a:spcPct val="120000"/>
              </a:lnSpc>
            </a:pPr>
            <a:r>
              <a:rPr lang="en-US" sz="5600" b="1" dirty="0">
                <a:solidFill>
                  <a:srgbClr val="FF0000"/>
                </a:solidFill>
              </a:rPr>
              <a:t>Any employee </a:t>
            </a:r>
            <a:r>
              <a:rPr lang="en-US" sz="5600" dirty="0"/>
              <a:t>who observes or receives information regarding a potential or actual disaster event should report the information internally by:</a:t>
            </a:r>
          </a:p>
          <a:p>
            <a:pPr lvl="1">
              <a:lnSpc>
                <a:spcPct val="120000"/>
              </a:lnSpc>
            </a:pPr>
            <a:r>
              <a:rPr lang="en-US" sz="5600" dirty="0"/>
              <a:t>From a hospital phone, dial 911. </a:t>
            </a:r>
          </a:p>
          <a:p>
            <a:pPr lvl="1">
              <a:lnSpc>
                <a:spcPct val="120000"/>
              </a:lnSpc>
            </a:pPr>
            <a:r>
              <a:rPr lang="en-US" sz="5600" dirty="0"/>
              <a:t>From a cell phone or outside line, dial 734-712-0911. </a:t>
            </a:r>
          </a:p>
          <a:p>
            <a:pPr lvl="1">
              <a:lnSpc>
                <a:spcPct val="120000"/>
              </a:lnSpc>
            </a:pPr>
            <a:r>
              <a:rPr lang="en-US" sz="5600" dirty="0"/>
              <a:t>When reporting the information, ask to </a:t>
            </a:r>
            <a:r>
              <a:rPr lang="en-US" sz="5600" dirty="0">
                <a:highlight>
                  <a:srgbClr val="FFFF00"/>
                </a:highlight>
              </a:rPr>
              <a:t>activate the incident command alert</a:t>
            </a:r>
            <a:r>
              <a:rPr lang="en-US" sz="5600" dirty="0"/>
              <a:t>. </a:t>
            </a:r>
          </a:p>
          <a:p>
            <a:pPr lvl="1">
              <a:lnSpc>
                <a:spcPct val="120000"/>
              </a:lnSpc>
            </a:pPr>
            <a:r>
              <a:rPr lang="en-US" sz="5600" dirty="0"/>
              <a:t>Identify yourself to the operator and say </a:t>
            </a:r>
            <a:r>
              <a:rPr lang="en-US" sz="5600" i="1" dirty="0">
                <a:solidFill>
                  <a:srgbClr val="FF0000"/>
                </a:solidFill>
              </a:rPr>
              <a:t>“This is (give your name) at the (state building name). I need to report an emergency at our facility. Please activate the (state hospital name) Incident Command Alert for me.” </a:t>
            </a:r>
            <a:r>
              <a:rPr lang="en-US" sz="5600" dirty="0"/>
              <a:t>Then stay on the line for instructions.</a:t>
            </a:r>
          </a:p>
          <a:p>
            <a:pPr lvl="1">
              <a:lnSpc>
                <a:spcPct val="120000"/>
              </a:lnSpc>
            </a:pPr>
            <a:r>
              <a:rPr lang="en-US" sz="5600" dirty="0"/>
              <a:t>If dialing 911 from a cell phone, the call will reach a community dispatcher. Offer or request assistance as appropriate.</a:t>
            </a:r>
          </a:p>
          <a:p>
            <a:pPr lvl="2">
              <a:lnSpc>
                <a:spcPct val="120000"/>
              </a:lnSpc>
            </a:pPr>
            <a:r>
              <a:rPr lang="en-US" sz="5200" dirty="0"/>
              <a:t>If you wish to reach community 911 from an in-house phone, dial 99-911  </a:t>
            </a:r>
          </a:p>
          <a:p>
            <a:endParaRPr lang="en-US" dirty="0"/>
          </a:p>
        </p:txBody>
      </p:sp>
      <p:sp>
        <p:nvSpPr>
          <p:cNvPr id="3" name="Title 2">
            <a:extLst>
              <a:ext uri="{FF2B5EF4-FFF2-40B4-BE49-F238E27FC236}">
                <a16:creationId xmlns:a16="http://schemas.microsoft.com/office/drawing/2014/main" id="{2B664614-90B5-47B0-ABCA-98EADAC21C32}"/>
              </a:ext>
            </a:extLst>
          </p:cNvPr>
          <p:cNvSpPr>
            <a:spLocks noGrp="1"/>
          </p:cNvSpPr>
          <p:nvPr>
            <p:ph type="title"/>
          </p:nvPr>
        </p:nvSpPr>
        <p:spPr>
          <a:xfrm>
            <a:off x="393408" y="235432"/>
            <a:ext cx="8229600" cy="498656"/>
          </a:xfrm>
        </p:spPr>
        <p:txBody>
          <a:bodyPr/>
          <a:lstStyle/>
          <a:p>
            <a:r>
              <a:rPr lang="en-US" dirty="0"/>
              <a:t>Emergency/Disaster Reporting</a:t>
            </a:r>
          </a:p>
        </p:txBody>
      </p:sp>
      <p:sp>
        <p:nvSpPr>
          <p:cNvPr id="4" name="Footer Placeholder 3">
            <a:extLst>
              <a:ext uri="{FF2B5EF4-FFF2-40B4-BE49-F238E27FC236}">
                <a16:creationId xmlns:a16="http://schemas.microsoft.com/office/drawing/2014/main" id="{75F1C70A-59D6-4F7E-B433-FA2ED2525247}"/>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1070D7E8-7464-450A-B3D6-BFAEAE147E44}"/>
              </a:ext>
            </a:extLst>
          </p:cNvPr>
          <p:cNvSpPr>
            <a:spLocks noGrp="1"/>
          </p:cNvSpPr>
          <p:nvPr>
            <p:ph type="sldNum" sz="quarter" idx="4"/>
          </p:nvPr>
        </p:nvSpPr>
        <p:spPr/>
        <p:txBody>
          <a:bodyPr/>
          <a:lstStyle/>
          <a:p>
            <a:fld id="{489F9553-C816-6842-8939-EE75ECF7EB2B}" type="slidenum">
              <a:rPr lang="en-US" smtClean="0"/>
              <a:pPr/>
              <a:t>5</a:t>
            </a:fld>
            <a:endParaRPr lang="en-US" dirty="0"/>
          </a:p>
        </p:txBody>
      </p:sp>
    </p:spTree>
    <p:extLst>
      <p:ext uri="{BB962C8B-B14F-4D97-AF65-F5344CB8AC3E}">
        <p14:creationId xmlns:p14="http://schemas.microsoft.com/office/powerpoint/2010/main" val="18727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78EDF4-E6CC-4B60-9E3B-ADD6E35BAD49}"/>
              </a:ext>
            </a:extLst>
          </p:cNvPr>
          <p:cNvSpPr>
            <a:spLocks noGrp="1"/>
          </p:cNvSpPr>
          <p:nvPr>
            <p:ph type="body" idx="1"/>
          </p:nvPr>
        </p:nvSpPr>
        <p:spPr>
          <a:xfrm>
            <a:off x="400496" y="921993"/>
            <a:ext cx="4040188" cy="479822"/>
          </a:xfrm>
        </p:spPr>
        <p:txBody>
          <a:bodyPr>
            <a:normAutofit lnSpcReduction="10000"/>
          </a:bodyPr>
          <a:lstStyle/>
          <a:p>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ON-CAMPUS</a:t>
            </a:r>
            <a:endParaRPr lang="en-US" dirty="0"/>
          </a:p>
        </p:txBody>
      </p:sp>
      <p:sp>
        <p:nvSpPr>
          <p:cNvPr id="2" name="Content Placeholder 1">
            <a:extLst>
              <a:ext uri="{FF2B5EF4-FFF2-40B4-BE49-F238E27FC236}">
                <a16:creationId xmlns:a16="http://schemas.microsoft.com/office/drawing/2014/main" id="{4BE64A95-A3CD-44B0-B80C-A07C5B1F89D0}"/>
              </a:ext>
            </a:extLst>
          </p:cNvPr>
          <p:cNvSpPr>
            <a:spLocks noGrp="1"/>
          </p:cNvSpPr>
          <p:nvPr>
            <p:ph sz="half" idx="2"/>
          </p:nvPr>
        </p:nvSpPr>
        <p:spPr>
          <a:xfrm>
            <a:off x="400496" y="1641724"/>
            <a:ext cx="4040188" cy="3190604"/>
          </a:xfrm>
        </p:spPr>
        <p:txBody>
          <a:bodyPr>
            <a:normAutofit fontScale="92500" lnSpcReduction="20000"/>
          </a:bodyPr>
          <a:lstStyle/>
          <a:p>
            <a:pPr marL="0" indent="0">
              <a:buNone/>
            </a:pPr>
            <a:r>
              <a:rPr lang="en-US" sz="2400" b="1" dirty="0"/>
              <a:t>Notify Regional Call Center:</a:t>
            </a:r>
          </a:p>
          <a:p>
            <a:pPr marL="214313" indent="-214313">
              <a:buFont typeface="Arial" panose="020B0604020202020204" pitchFamily="34" charset="0"/>
              <a:buChar char="•"/>
            </a:pPr>
            <a:r>
              <a:rPr lang="en-US" sz="2400" dirty="0"/>
              <a:t>Dial 911</a:t>
            </a:r>
          </a:p>
          <a:p>
            <a:pPr marL="214313" indent="-214313">
              <a:spcAft>
                <a:spcPts val="1200"/>
              </a:spcAft>
              <a:buFont typeface="Arial" panose="020B0604020202020204" pitchFamily="34" charset="0"/>
              <a:buChar char="•"/>
            </a:pPr>
            <a:r>
              <a:rPr lang="en-US" sz="2400" dirty="0"/>
              <a:t>Report the type of emergency </a:t>
            </a:r>
          </a:p>
          <a:p>
            <a:pPr marL="0" indent="0">
              <a:spcAft>
                <a:spcPts val="1200"/>
              </a:spcAft>
              <a:buNone/>
            </a:pPr>
            <a:r>
              <a:rPr lang="en-US" sz="2400" b="1" dirty="0"/>
              <a:t>If you wish to reach the outside 911 from a hospital phone:</a:t>
            </a:r>
            <a:endParaRPr lang="en-US" sz="2400" dirty="0"/>
          </a:p>
          <a:p>
            <a:pPr marL="214313" indent="-214313">
              <a:buFont typeface="Arial" panose="020B0604020202020204" pitchFamily="34" charset="0"/>
              <a:buChar char="•"/>
            </a:pPr>
            <a:r>
              <a:rPr lang="en-US" sz="2400" dirty="0"/>
              <a:t>99-911 and report the type of emergency, give location and building</a:t>
            </a:r>
            <a:endParaRPr lang="en-US" dirty="0"/>
          </a:p>
        </p:txBody>
      </p:sp>
      <p:sp>
        <p:nvSpPr>
          <p:cNvPr id="9" name="Text Placeholder 8">
            <a:extLst>
              <a:ext uri="{FF2B5EF4-FFF2-40B4-BE49-F238E27FC236}">
                <a16:creationId xmlns:a16="http://schemas.microsoft.com/office/drawing/2014/main" id="{3FDAC400-3D1D-4B71-AEB2-A17DA2EED39B}"/>
              </a:ext>
            </a:extLst>
          </p:cNvPr>
          <p:cNvSpPr>
            <a:spLocks noGrp="1"/>
          </p:cNvSpPr>
          <p:nvPr>
            <p:ph type="body" sz="quarter" idx="3"/>
          </p:nvPr>
        </p:nvSpPr>
        <p:spPr>
          <a:xfrm>
            <a:off x="4588322" y="921990"/>
            <a:ext cx="4041775" cy="479822"/>
          </a:xfrm>
        </p:spPr>
        <p:txBody>
          <a:bodyPr>
            <a:normAutofit lnSpcReduction="10000"/>
          </a:bodyPr>
          <a:lstStyle/>
          <a:p>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OFF-CAMPUS (or mobile)</a:t>
            </a:r>
            <a:endParaRPr lang="en-US" dirty="0"/>
          </a:p>
        </p:txBody>
      </p:sp>
      <p:sp>
        <p:nvSpPr>
          <p:cNvPr id="10" name="Content Placeholder 9">
            <a:extLst>
              <a:ext uri="{FF2B5EF4-FFF2-40B4-BE49-F238E27FC236}">
                <a16:creationId xmlns:a16="http://schemas.microsoft.com/office/drawing/2014/main" id="{822C0FD7-7173-4448-B1D1-9D9AF49E44FF}"/>
              </a:ext>
            </a:extLst>
          </p:cNvPr>
          <p:cNvSpPr>
            <a:spLocks noGrp="1"/>
          </p:cNvSpPr>
          <p:nvPr>
            <p:ph sz="quarter" idx="4"/>
          </p:nvPr>
        </p:nvSpPr>
        <p:spPr/>
        <p:txBody>
          <a:bodyPr/>
          <a:lstStyle/>
          <a:p>
            <a:r>
              <a:rPr lang="en-US" dirty="0"/>
              <a:t>Dial 911</a:t>
            </a:r>
          </a:p>
          <a:p>
            <a:r>
              <a:rPr lang="en-US" dirty="0"/>
              <a:t>Report the type of emergency and give building address</a:t>
            </a:r>
          </a:p>
          <a:p>
            <a:endParaRPr lang="en-US" dirty="0"/>
          </a:p>
        </p:txBody>
      </p:sp>
      <p:sp>
        <p:nvSpPr>
          <p:cNvPr id="4" name="Footer Placeholder 3">
            <a:extLst>
              <a:ext uri="{FF2B5EF4-FFF2-40B4-BE49-F238E27FC236}">
                <a16:creationId xmlns:a16="http://schemas.microsoft.com/office/drawing/2014/main" id="{573A148B-DC3F-4C38-BDBB-2B580A89D016}"/>
              </a:ext>
            </a:extLst>
          </p:cNvPr>
          <p:cNvSpPr>
            <a:spLocks noGrp="1"/>
          </p:cNvSpPr>
          <p:nvPr>
            <p:ph type="ftr" sz="quarter" idx="10"/>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3343AE68-081E-4A5A-A475-82B673BF1BD7}"/>
              </a:ext>
            </a:extLst>
          </p:cNvPr>
          <p:cNvSpPr>
            <a:spLocks noGrp="1"/>
          </p:cNvSpPr>
          <p:nvPr>
            <p:ph type="sldNum" sz="quarter" idx="11"/>
          </p:nvPr>
        </p:nvSpPr>
        <p:spPr/>
        <p:txBody>
          <a:bodyPr/>
          <a:lstStyle/>
          <a:p>
            <a:fld id="{489F9553-C816-6842-8939-EE75ECF7EB2B}" type="slidenum">
              <a:rPr lang="en-US" smtClean="0"/>
              <a:pPr/>
              <a:t>6</a:t>
            </a:fld>
            <a:endParaRPr lang="en-US" dirty="0"/>
          </a:p>
        </p:txBody>
      </p:sp>
      <p:sp>
        <p:nvSpPr>
          <p:cNvPr id="3" name="Title 2">
            <a:extLst>
              <a:ext uri="{FF2B5EF4-FFF2-40B4-BE49-F238E27FC236}">
                <a16:creationId xmlns:a16="http://schemas.microsoft.com/office/drawing/2014/main" id="{EDDB8EE1-6552-4149-AB43-097DEFD476AC}"/>
              </a:ext>
            </a:extLst>
          </p:cNvPr>
          <p:cNvSpPr>
            <a:spLocks noGrp="1"/>
          </p:cNvSpPr>
          <p:nvPr>
            <p:ph type="title"/>
          </p:nvPr>
        </p:nvSpPr>
        <p:spPr/>
        <p:txBody>
          <a:bodyPr/>
          <a:lstStyle/>
          <a:p>
            <a:r>
              <a:rPr lang="en-US" dirty="0"/>
              <a:t>REVIEW: To Report Emergencies</a:t>
            </a:r>
          </a:p>
        </p:txBody>
      </p:sp>
    </p:spTree>
    <p:extLst>
      <p:ext uri="{BB962C8B-B14F-4D97-AF65-F5344CB8AC3E}">
        <p14:creationId xmlns:p14="http://schemas.microsoft.com/office/powerpoint/2010/main" val="299860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dirty="0"/>
              <a:t>Review: Incident Command Alert (ICA) Process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7</a:t>
            </a:fld>
            <a:endParaRPr lang="en-US" dirty="0"/>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extLst>
              <p:ext uri="{D42A27DB-BD31-4B8C-83A1-F6EECF244321}">
                <p14:modId xmlns:p14="http://schemas.microsoft.com/office/powerpoint/2010/main" val="4029960963"/>
              </p:ext>
            </p:extLst>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25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6647D-D489-4764-85A9-2948E25DC052}"/>
              </a:ext>
            </a:extLst>
          </p:cNvPr>
          <p:cNvSpPr>
            <a:spLocks noGrp="1"/>
          </p:cNvSpPr>
          <p:nvPr>
            <p:ph sz="quarter" idx="12"/>
          </p:nvPr>
        </p:nvSpPr>
        <p:spPr>
          <a:xfrm>
            <a:off x="393408" y="894339"/>
            <a:ext cx="8236688" cy="4055796"/>
          </a:xfrm>
        </p:spPr>
        <p:txBody>
          <a:bodyPr>
            <a:normAutofit fontScale="25000" lnSpcReduction="20000"/>
          </a:bodyPr>
          <a:lstStyle/>
          <a:p>
            <a:pPr>
              <a:lnSpc>
                <a:spcPct val="120000"/>
              </a:lnSpc>
            </a:pPr>
            <a:r>
              <a:rPr lang="en-US" sz="5600" dirty="0"/>
              <a:t>The incident commander will decide whether to activate the Emergency Operations Plan (EOP) on the incident command alert. </a:t>
            </a:r>
          </a:p>
          <a:p>
            <a:pPr lvl="1">
              <a:lnSpc>
                <a:spcPct val="120000"/>
              </a:lnSpc>
            </a:pPr>
            <a:r>
              <a:rPr lang="en-US" sz="5600" dirty="0"/>
              <a:t>The EOP is a broad hospital disaster response plan.</a:t>
            </a:r>
          </a:p>
          <a:p>
            <a:pPr lvl="1">
              <a:lnSpc>
                <a:spcPct val="120000"/>
              </a:lnSpc>
            </a:pPr>
            <a:r>
              <a:rPr lang="en-US" sz="5600" dirty="0">
                <a:solidFill>
                  <a:srgbClr val="FF0000"/>
                </a:solidFill>
              </a:rPr>
              <a:t>All departments are required to have a department-specific response plan. Make sure your team knows your department plan for emergencies/disasters.</a:t>
            </a:r>
          </a:p>
          <a:p>
            <a:pPr>
              <a:lnSpc>
                <a:spcPct val="120000"/>
              </a:lnSpc>
            </a:pPr>
            <a:r>
              <a:rPr lang="en-US" sz="5600" dirty="0"/>
              <a:t>If the incident commander decides to activate and operationalize the hospital EOP (disaster response), the hospital incident command center will open (in-person or virtual depending on incident), specific roles will be assigned for the incident management team including those that will carry out communication duties associated with the Communications Plan. </a:t>
            </a:r>
          </a:p>
          <a:p>
            <a:pPr>
              <a:lnSpc>
                <a:spcPct val="120000"/>
              </a:lnSpc>
            </a:pPr>
            <a:r>
              <a:rPr lang="en-US" sz="5600" dirty="0"/>
              <a:t>Departments should activate their disaster response plans if appropriate</a:t>
            </a:r>
          </a:p>
          <a:p>
            <a:pPr>
              <a:lnSpc>
                <a:spcPct val="120000"/>
              </a:lnSpc>
            </a:pPr>
            <a:r>
              <a:rPr lang="en-US" sz="5600" dirty="0"/>
              <a:t>Depending on the scope and size of the event, the Public Information Officer (PIO) and/or internal communications will be activated.</a:t>
            </a:r>
          </a:p>
          <a:p>
            <a:pPr>
              <a:lnSpc>
                <a:spcPct val="120000"/>
              </a:lnSpc>
            </a:pPr>
            <a:r>
              <a:rPr lang="en-US" sz="5600" dirty="0"/>
              <a:t>All communications with the media will be handled through the Public Information Officer. Internal communications are handled through internal communications. All communications will be vetted and approved through the proper Incident Command channels prior to delivery. </a:t>
            </a:r>
          </a:p>
          <a:p>
            <a:endParaRPr lang="en-US" dirty="0"/>
          </a:p>
        </p:txBody>
      </p:sp>
      <p:sp>
        <p:nvSpPr>
          <p:cNvPr id="3" name="Title 2">
            <a:extLst>
              <a:ext uri="{FF2B5EF4-FFF2-40B4-BE49-F238E27FC236}">
                <a16:creationId xmlns:a16="http://schemas.microsoft.com/office/drawing/2014/main" id="{1FB8463D-2483-429C-9A24-024F6BED5A34}"/>
              </a:ext>
            </a:extLst>
          </p:cNvPr>
          <p:cNvSpPr>
            <a:spLocks noGrp="1"/>
          </p:cNvSpPr>
          <p:nvPr>
            <p:ph type="title"/>
          </p:nvPr>
        </p:nvSpPr>
        <p:spPr/>
        <p:txBody>
          <a:bodyPr/>
          <a:lstStyle/>
          <a:p>
            <a:r>
              <a:rPr lang="en-US" dirty="0"/>
              <a:t>Emergency/Disaster Activation &amp; Communication</a:t>
            </a:r>
          </a:p>
        </p:txBody>
      </p:sp>
      <p:sp>
        <p:nvSpPr>
          <p:cNvPr id="4" name="Footer Placeholder 3">
            <a:extLst>
              <a:ext uri="{FF2B5EF4-FFF2-40B4-BE49-F238E27FC236}">
                <a16:creationId xmlns:a16="http://schemas.microsoft.com/office/drawing/2014/main" id="{0174A0FF-F49C-4742-86FD-981CD04C8168}"/>
              </a:ext>
            </a:extLst>
          </p:cNvPr>
          <p:cNvSpPr>
            <a:spLocks noGrp="1"/>
          </p:cNvSpPr>
          <p:nvPr>
            <p:ph type="ftr" sz="quarter" idx="3"/>
          </p:nvPr>
        </p:nvSpPr>
        <p:spPr/>
        <p:txBody>
          <a:bodyPr/>
          <a:lstStyle/>
          <a:p>
            <a:r>
              <a:rPr lang="en-US" dirty="0"/>
              <a:t>©2022 Trinity Health, All Rights Reserved</a:t>
            </a:r>
          </a:p>
        </p:txBody>
      </p:sp>
      <p:sp>
        <p:nvSpPr>
          <p:cNvPr id="5" name="Slide Number Placeholder 4">
            <a:extLst>
              <a:ext uri="{FF2B5EF4-FFF2-40B4-BE49-F238E27FC236}">
                <a16:creationId xmlns:a16="http://schemas.microsoft.com/office/drawing/2014/main" id="{7D40EE2C-C843-4875-A9DD-4C06FAD66455}"/>
              </a:ext>
            </a:extLst>
          </p:cNvPr>
          <p:cNvSpPr>
            <a:spLocks noGrp="1"/>
          </p:cNvSpPr>
          <p:nvPr>
            <p:ph type="sldNum" sz="quarter" idx="4"/>
          </p:nvPr>
        </p:nvSpPr>
        <p:spPr/>
        <p:txBody>
          <a:bodyPr/>
          <a:lstStyle/>
          <a:p>
            <a:fld id="{489F9553-C816-6842-8939-EE75ECF7EB2B}" type="slidenum">
              <a:rPr lang="en-US" smtClean="0"/>
              <a:pPr/>
              <a:t>8</a:t>
            </a:fld>
            <a:endParaRPr lang="en-US" dirty="0"/>
          </a:p>
        </p:txBody>
      </p:sp>
    </p:spTree>
    <p:extLst>
      <p:ext uri="{BB962C8B-B14F-4D97-AF65-F5344CB8AC3E}">
        <p14:creationId xmlns:p14="http://schemas.microsoft.com/office/powerpoint/2010/main" val="55614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4AB19-6013-4227-A4D6-0B941323BD4C}"/>
              </a:ext>
            </a:extLst>
          </p:cNvPr>
          <p:cNvSpPr>
            <a:spLocks noGrp="1"/>
          </p:cNvSpPr>
          <p:nvPr>
            <p:ph sz="quarter" idx="12"/>
          </p:nvPr>
        </p:nvSpPr>
        <p:spPr>
          <a:xfrm>
            <a:off x="393408" y="894338"/>
            <a:ext cx="8236688" cy="3901089"/>
          </a:xfrm>
        </p:spPr>
        <p:txBody>
          <a:bodyPr>
            <a:normAutofit fontScale="62500" lnSpcReduction="20000"/>
          </a:bodyPr>
          <a:lstStyle/>
          <a:p>
            <a:pPr>
              <a:lnSpc>
                <a:spcPct val="120000"/>
              </a:lnSpc>
            </a:pPr>
            <a:r>
              <a:rPr lang="en-US" sz="2600" b="1" dirty="0">
                <a:solidFill>
                  <a:srgbClr val="FF0000"/>
                </a:solidFill>
                <a:highlight>
                  <a:srgbClr val="FFFF00"/>
                </a:highlight>
              </a:rPr>
              <a:t>The Hospital Incident Command System (HICS)</a:t>
            </a:r>
          </a:p>
          <a:p>
            <a:pPr lvl="1">
              <a:lnSpc>
                <a:spcPct val="120000"/>
              </a:lnSpc>
            </a:pPr>
            <a:r>
              <a:rPr lang="en-US" sz="2600" dirty="0"/>
              <a:t>An incident command system (ICS) designed for hospitals </a:t>
            </a:r>
          </a:p>
          <a:p>
            <a:pPr lvl="1">
              <a:lnSpc>
                <a:spcPct val="120000"/>
              </a:lnSpc>
            </a:pPr>
            <a:r>
              <a:rPr lang="en-US" sz="2600" dirty="0"/>
              <a:t>HICS is the same process as the incident command system (ICS) used by our local partners. HICS has some extra roles for response that are applicable to healthcare.</a:t>
            </a:r>
          </a:p>
          <a:p>
            <a:pPr lvl="1">
              <a:lnSpc>
                <a:spcPct val="120000"/>
              </a:lnSpc>
            </a:pPr>
            <a:r>
              <a:rPr lang="en-US" sz="2600" b="1" dirty="0"/>
              <a:t>Intended for use in emergency and non-emergency situations</a:t>
            </a:r>
            <a:r>
              <a:rPr lang="en-US" sz="2600" dirty="0"/>
              <a:t> such as: full scale exercises, concerts, large events and projects, etc.</a:t>
            </a:r>
          </a:p>
          <a:p>
            <a:pPr lvl="1">
              <a:lnSpc>
                <a:spcPct val="120000"/>
              </a:lnSpc>
            </a:pPr>
            <a:r>
              <a:rPr lang="en-US" sz="2600" dirty="0"/>
              <a:t>Assists in emergency management planning, response, and recovery capabilities</a:t>
            </a:r>
          </a:p>
          <a:p>
            <a:pPr lvl="1">
              <a:lnSpc>
                <a:spcPct val="120000"/>
              </a:lnSpc>
            </a:pPr>
            <a:r>
              <a:rPr lang="en-US" sz="2600" dirty="0"/>
              <a:t>It is a standardized approach to incident management for effective and efficient coordination among hospitals and local responders</a:t>
            </a:r>
          </a:p>
          <a:p>
            <a:pPr lvl="1">
              <a:lnSpc>
                <a:spcPct val="120000"/>
              </a:lnSpc>
            </a:pPr>
            <a:r>
              <a:rPr lang="en-US" sz="2600" dirty="0"/>
              <a:t>Guides all levels of government, nongovernmental organizations, and the private sector to work together </a:t>
            </a:r>
          </a:p>
          <a:p>
            <a:pPr lvl="1">
              <a:lnSpc>
                <a:spcPct val="120000"/>
              </a:lnSpc>
            </a:pPr>
            <a:r>
              <a:rPr lang="en-US" sz="2600" dirty="0"/>
              <a:t>Provides shared vocabulary and clear reporting channels</a:t>
            </a:r>
          </a:p>
          <a:p>
            <a:pPr lvl="1"/>
            <a:endParaRPr lang="en-US" dirty="0"/>
          </a:p>
        </p:txBody>
      </p:sp>
      <p:sp>
        <p:nvSpPr>
          <p:cNvPr id="3" name="Title 2">
            <a:extLst>
              <a:ext uri="{FF2B5EF4-FFF2-40B4-BE49-F238E27FC236}">
                <a16:creationId xmlns:a16="http://schemas.microsoft.com/office/drawing/2014/main" id="{9458CFE5-2707-4362-923B-62F6DCB5961C}"/>
              </a:ext>
            </a:extLst>
          </p:cNvPr>
          <p:cNvSpPr>
            <a:spLocks noGrp="1"/>
          </p:cNvSpPr>
          <p:nvPr>
            <p:ph type="title"/>
          </p:nvPr>
        </p:nvSpPr>
        <p:spPr>
          <a:xfrm>
            <a:off x="393408" y="345640"/>
            <a:ext cx="7980571" cy="498656"/>
          </a:xfrm>
        </p:spPr>
        <p:txBody>
          <a:bodyPr/>
          <a:lstStyle/>
          <a:p>
            <a:r>
              <a:rPr lang="en-US" sz="1800" dirty="0"/>
              <a:t>What process is used to respond to an escalating emergency or disaster?</a:t>
            </a:r>
          </a:p>
        </p:txBody>
      </p:sp>
      <p:sp>
        <p:nvSpPr>
          <p:cNvPr id="4" name="Footer Placeholder 3">
            <a:extLst>
              <a:ext uri="{FF2B5EF4-FFF2-40B4-BE49-F238E27FC236}">
                <a16:creationId xmlns:a16="http://schemas.microsoft.com/office/drawing/2014/main" id="{B542302A-1105-4F96-97D9-EC1BAE2EDBB4}"/>
              </a:ext>
            </a:extLst>
          </p:cNvPr>
          <p:cNvSpPr>
            <a:spLocks noGrp="1"/>
          </p:cNvSpPr>
          <p:nvPr>
            <p:ph type="ftr" sz="quarter" idx="3"/>
          </p:nvPr>
        </p:nvSpPr>
        <p:spPr/>
        <p:txBody>
          <a:bodyPr/>
          <a:lstStyle/>
          <a:p>
            <a:r>
              <a:rPr lang="en-US"/>
              <a:t>©2022 Trinity Health, All Rights Reserved</a:t>
            </a:r>
            <a:endParaRPr lang="en-US" dirty="0"/>
          </a:p>
        </p:txBody>
      </p:sp>
      <p:sp>
        <p:nvSpPr>
          <p:cNvPr id="5" name="Slide Number Placeholder 4">
            <a:extLst>
              <a:ext uri="{FF2B5EF4-FFF2-40B4-BE49-F238E27FC236}">
                <a16:creationId xmlns:a16="http://schemas.microsoft.com/office/drawing/2014/main" id="{9370CF19-2A47-4992-AF14-9EB7371588BA}"/>
              </a:ext>
            </a:extLst>
          </p:cNvPr>
          <p:cNvSpPr>
            <a:spLocks noGrp="1"/>
          </p:cNvSpPr>
          <p:nvPr>
            <p:ph type="sldNum" sz="quarter" idx="4"/>
          </p:nvPr>
        </p:nvSpPr>
        <p:spPr/>
        <p:txBody>
          <a:bodyPr/>
          <a:lstStyle/>
          <a:p>
            <a:fld id="{489F9553-C816-6842-8939-EE75ECF7EB2B}" type="slidenum">
              <a:rPr lang="en-US" smtClean="0"/>
              <a:pPr/>
              <a:t>9</a:t>
            </a:fld>
            <a:endParaRPr lang="en-US" dirty="0"/>
          </a:p>
        </p:txBody>
      </p:sp>
    </p:spTree>
    <p:extLst>
      <p:ext uri="{BB962C8B-B14F-4D97-AF65-F5344CB8AC3E}">
        <p14:creationId xmlns:p14="http://schemas.microsoft.com/office/powerpoint/2010/main" val="2467177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91ADDEB6-328D-4400-8A37-318A26FE54AA}&quot;/&gt;&lt;isInvalidForFieldText val=&quot;0&quot;/&gt;&lt;Image&gt;&lt;filename val=&quot;C:\Users\klinen.TRINITY-HEALTH\AppData\Local\Temp\CP6756100331187Session\CPTrustFolder6756100331203\PPTImport6756100544234\data\asimages\{91ADDEB6-328D-4400-8A37-318A26FE54AA}_2.png&quot;/&gt;&lt;left val=&quot;78&quot;/&gt;&lt;top val=&quot;0&quot;/&gt;&lt;width val=&quot;817&quot;/&gt;&lt;height val=&quot;13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5&quot;/&gt;&lt;lineCharCount val=&quot;65&quot;/&gt;&lt;lineCharCount val=&quot;71&quot;/&gt;&lt;lineCharCount val=&quot;32&quot;/&gt;&lt;lineCharCount val=&quot;1&quot;/&gt;&lt;lineCharCount val=&quot;78&quot;/&gt;&lt;lineCharCount val=&quot;63&quot;/&gt;&lt;lineCharCount val=&quot;74&quot;/&gt;&lt;lineCharCount val=&quot;77&quot;/&gt;&lt;lineCharCount val=&quot;68&quot;/&gt;&lt;lineCharCount val=&quot;28&quot;/&gt;&lt;lineCharCount val=&quot;2&quot;/&gt;&lt;lineCharCount val=&quot;71&quot;/&gt;&lt;lineCharCount val=&quot;54&quot;/&gt;&lt;/TableIndex&gt;&lt;/ShapeTextInfo&gt;"/>
  <p:tag name="HTML_SHAPEINFO" val="&lt;ThreeDShapeInfo&gt;&lt;uuid val=&quot;{4354766E-0588-4ACF-B33B-B3442E3EE2D3}&quot;/&gt;&lt;isInvalidForFieldText val=&quot;0&quot;/&gt;&lt;Image&gt;&lt;filename val=&quot;C:\Users\klinen.TRINITY-HEALTH\AppData\Local\Temp\CP6756100331187Session\CPTrustFolder6756100331203\PPTImport6756100544234\data\asimages\{4354766E-0588-4ACF-B33B-B3442E3EE2D3}_2.png&quot;/&gt;&lt;left val=&quot;14&quot;/&gt;&lt;top val=&quot;104&quot;/&gt;&lt;width val=&quot;923&quot;/&gt;&lt;height val=&quot;55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EFCC2E1-3DF9-491C-8CF8-C1BCEED53FB0}&quot;/&gt;&lt;isInvalidForFieldText val=&quot;0&quot;/&gt;&lt;Image&gt;&lt;filename val=&quot;C:\Users\klinen.TRINITY-HEALTH\AppData\Local\Temp\CP6756100331187Session\CPTrustFolder6756100331203\PPTImport6756100544234\data\asimages\{0EFCC2E1-3DF9-491C-8CF8-C1BCEED53FB0}_3.png&quot;/&gt;&lt;left val=&quot;-120&quot;/&gt;&lt;top val=&quot;13&quot;/&gt;&lt;width val=&quot;817&quot;/&gt;&lt;height val=&quot;13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34&quot;/&gt;&lt;lineCharCount val=&quot;72&quot;/&gt;&lt;lineCharCount val=&quot;79&quot;/&gt;&lt;lineCharCount val=&quot;41&quot;/&gt;&lt;lineCharCount val=&quot;75&quot;/&gt;&lt;lineCharCount val=&quot;26&quot;/&gt;&lt;lineCharCount val=&quot;66&quot;/&gt;&lt;lineCharCount val=&quot;65&quot;/&gt;&lt;lineCharCount val=&quot;67&quot;/&gt;&lt;lineCharCount val=&quot;1&quot;/&gt;&lt;lineCharCount val=&quot;71&quot;/&gt;&lt;lineCharCount val=&quot;63&quot;/&gt;&lt;lineCharCount val=&quot;58&quot;/&gt;&lt;lineCharCount val=&quot;53&quot;/&gt;&lt;lineCharCount val=&quot;61&quot;/&gt;&lt;lineCharCount val=&quot;20&quot;/&gt;&lt;lineCharCount val=&quot;1&quot;/&gt;&lt;/TableIndex&gt;&lt;/ShapeTextInfo&gt;"/>
  <p:tag name="HTML_SHAPEINFO" val="&lt;ThreeDShapeInfo&gt;&lt;uuid val=&quot;{54440A9D-12C9-41A3-BA1E-E3E50F6283F1}&quot;/&gt;&lt;isInvalidForFieldText val=&quot;0&quot;/&gt;&lt;Image&gt;&lt;filename val=&quot;C:\Users\klinen.TRINITY-HEALTH\AppData\Local\Temp\CP6756100331187Session\CPTrustFolder6756100331203\PPTImport6756100544234\data\asimages\{54440A9D-12C9-41A3-BA1E-E3E50F6283F1}_3.png&quot;/&gt;&lt;left val=&quot;4&quot;/&gt;&lt;top val=&quot;135&quot;/&gt;&lt;width val=&quot;939&quot;/&gt;&lt;height val=&quot;60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12FA91D2-0531-48E3-8056-EBFB8621E3B4}&quot;/&gt;&lt;isInvalidForFieldText val=&quot;0&quot;/&gt;&lt;Image&gt;&lt;filename val=&quot;C:\Users\klinen.TRINITY-HEALTH\AppData\Local\Temp\CP6756100331187Session\CPTrustFolder6756100331203\PPTImport6756100544234\data\asimages\{12FA91D2-0531-48E3-8056-EBFB8621E3B4}_4.png&quot;/&gt;&lt;left val=&quot;47&quot;/&gt;&lt;top val=&quot;9&quot;/&gt;&lt;width val=&quot;817&quot;/&gt;&lt;height val=&quot;13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81&quot;/&gt;&lt;lineCharCount val=&quot;75&quot;/&gt;&lt;lineCharCount val=&quot;1&quot;/&gt;&lt;lineCharCount val=&quot;86&quot;/&gt;&lt;lineCharCount val=&quot;55&quot;/&gt;&lt;lineCharCount val=&quot;2&quot;/&gt;&lt;lineCharCount val=&quot;82&quot;/&gt;&lt;lineCharCount val=&quot;29&quot;/&gt;&lt;lineCharCount val=&quot;1&quot;/&gt;&lt;lineCharCount val=&quot;90&quot;/&gt;&lt;lineCharCount val=&quot;88&quot;/&gt;&lt;lineCharCount val=&quot;1&quot;/&gt;&lt;lineCharCount val=&quot;81&quot;/&gt;&lt;lineCharCount val=&quot;20&quot;/&gt;&lt;lineCharCount val=&quot;1&quot;/&gt;&lt;lineCharCount val=&quot;90&quot;/&gt;&lt;lineCharCount val=&quot;90&quot;/&gt;&lt;lineCharCount val=&quot;64&quot;/&gt;&lt;lineCharCount val=&quot;1&quot;/&gt;&lt;/TableIndex&gt;&lt;/ShapeTextInfo&gt;"/>
  <p:tag name="HTML_SHAPEINFO" val="&lt;ThreeDShapeInfo&gt;&lt;uuid val=&quot;{C763108A-FF10-4912-920E-E355104ADEDF}&quot;/&gt;&lt;isInvalidForFieldText val=&quot;0&quot;/&gt;&lt;Image&gt;&lt;filename val=&quot;C:\Users\klinen.TRINITY-HEALTH\AppData\Local\Temp\CP6756100331187Session\CPTrustFolder6756100331203\PPTImport6756100544234\data\asimages\{C763108A-FF10-4912-920E-E355104ADEDF}_4.png&quot;/&gt;&lt;left val=&quot;6&quot;/&gt;&lt;top val=&quot;108&quot;/&gt;&lt;width val=&quot;826&quot;/&gt;&lt;height val=&quot;57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20186F6-72B8-4D69-8E97-6D8D262663A9}&quot;/&gt;&lt;isInvalidForFieldText val=&quot;0&quot;/&gt;&lt;Image&gt;&lt;filename val=&quot;C:\Users\klinen.TRINITY-HEALTH\AppData\Local\Temp\CP6756100331187Session\CPTrustFolder6756100331203\PPTImport6756100544234\data\asimages\{020186F6-72B8-4D69-8E97-6D8D262663A9}_5.png&quot;/&gt;&lt;left val=&quot;62&quot;/&gt;&lt;top val=&quot;-9&quot;/&gt;&lt;width val=&quot;826&quot;/&gt;&lt;height val=&quot;13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70&quot;/&gt;&lt;lineCharCount val=&quot;56&quot;/&gt;&lt;lineCharCount val=&quot;2&quot;/&gt;&lt;/TableIndex&gt;&lt;/ShapeTextInfo&gt;"/>
  <p:tag name="HTML_SHAPEINFO" val="&lt;ThreeDShapeInfo&gt;&lt;uuid val=&quot;{5ED95A7B-C9F2-45D8-A3AA-979866FFDBD9}&quot;/&gt;&lt;isInvalidForFieldText val=&quot;0&quot;/&gt;&lt;Image&gt;&lt;filename val=&quot;C:\Users\klinen.TRINITY-HEALTH\AppData\Local\Temp\CP6756100331187Session\CPTrustFolder6756100331203\PPTImport6756100544234\data\asimages\{5ED95A7B-C9F2-45D8-A3AA-979866FFDBD9}_5.png&quot;/&gt;&lt;left val=&quot;28&quot;/&gt;&lt;top val=&quot;108&quot;/&gt;&lt;width val=&quot;885&quot;/&gt;&lt;height val=&quot;48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BF9F930-94B5-4CFD-B99A-D748DB2086A4}&quot;/&gt;&lt;isInvalidForFieldText val=&quot;0&quot;/&gt;&lt;Image&gt;&lt;filename val=&quot;C:\Users\klinen.TRINITY-HEALTH\AppData\Local\Temp\CP6756100331187Session\CPTrustFolder6756100331203\PPTImport6756100544234\data\asimages\{4BF9F930-94B5-4CFD-B99A-D748DB2086A4}_6.png&quot;/&gt;&lt;left val=&quot;28&quot;/&gt;&lt;top val=&quot;0&quot;/&gt;&lt;width val=&quot;843&quot;/&gt;&lt;height val=&quot;13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2&quot;/&gt;&lt;lineCharCount val=&quot;65&quot;/&gt;&lt;lineCharCount val=&quot;31&quot;/&gt;&lt;lineCharCount val=&quot;48&quot;/&gt;&lt;lineCharCount val=&quot;32&quot;/&gt;&lt;lineCharCount val=&quot;72&quot;/&gt;&lt;lineCharCount val=&quot;31&quot;/&gt;&lt;lineCharCount val=&quot;66&quot;/&gt;&lt;lineCharCount val=&quot;61&quot;/&gt;&lt;lineCharCount val=&quot;70&quot;/&gt;&lt;lineCharCount val=&quot;57&quot;/&gt;&lt;lineCharCount val=&quot;67&quot;/&gt;&lt;lineCharCount val=&quot;60&quot;/&gt;&lt;lineCharCount val=&quot;47&quot;/&gt;&lt;/TableIndex&gt;&lt;/ShapeTextInfo&gt;"/>
  <p:tag name="HTML_SHAPEINFO" val="&lt;ThreeDShapeInfo&gt;&lt;uuid val=&quot;{F5391F23-155A-4730-8DB6-4FE5BAB58B4B}&quot;/&gt;&lt;isInvalidForFieldText val=&quot;0&quot;/&gt;&lt;Image&gt;&lt;filename val=&quot;C:\Users\klinen.TRINITY-HEALTH\AppData\Local\Temp\CP6756100331187Session\CPTrustFolder6756100331203\PPTImport6756100544234\data\asimages\{F5391F23-155A-4730-8DB6-4FE5BAB58B4B}_6.png&quot;/&gt;&lt;left val=&quot;32&quot;/&gt;&lt;top val=&quot;138&quot;/&gt;&lt;width val=&quot;875&quot;/&gt;&lt;height val=&quot;58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36&quot;/&gt;&lt;lineCharCount val=&quot;1&quot;/&gt;&lt;/TableIndex&gt;&lt;/ShapeTextInfo&gt;"/>
  <p:tag name="HTML_SHAPEINFO" val="&lt;ThreeDShapeInfo&gt;&lt;uuid val=&quot;{75A06CB6-2365-4394-A6FF-D6E25EA682D9}&quot;/&gt;&lt;isInvalidForFieldText val=&quot;0&quot;/&gt;&lt;Image&gt;&lt;filename val=&quot;C:\Users\klinen.TRINITY-HEALTH\AppData\Local\Temp\CP6756100331187Session\CPTrustFolder6756100331203\PPTImport6756100544234\data\asimages\{75A06CB6-2365-4394-A6FF-D6E25EA682D9}_7.png&quot;/&gt;&lt;left val=&quot;95&quot;/&gt;&lt;top val=&quot;158&quot;/&gt;&lt;width val=&quot;819&quot;/&gt;&lt;height val=&quot;44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14&quot;/&gt;&lt;/TableIndex&gt;&lt;/ShapeTextInfo&gt;"/>
  <p:tag name="HTML_SHAPEINFO" val="&lt;ThreeDShapeInfo&gt;&lt;uuid val=&quot;{383A0D41-38E0-4944-BECA-A753C17835F2}&quot;/&gt;&lt;isInvalidForFieldText val=&quot;0&quot;/&gt;&lt;Image&gt;&lt;filename val=&quot;C:\Users\klinen.TRINITY-HEALTH\AppData\Local\Temp\CP6756100331187Session\CPTrustFolder6756100331203\PPTImport6756100544234\data\asimages\{383A0D41-38E0-4944-BECA-A753C17835F2}_7.png&quot;/&gt;&lt;left val=&quot;95&quot;/&gt;&lt;top val=&quot;15&quot;/&gt;&lt;width val=&quot;817&quot;/&gt;&lt;height val=&quot;1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1&quot;/&gt;&lt;lineCharCount val=&quot;49&quot;/&gt;&lt;/TableIndex&gt;&lt;TableIndex row=&quot;2&quot; col=&quot;1&quot;&gt;&lt;linesCount val=&quot;1&quot;/&gt;&lt;lineCharCount val=&quot;9&quot;/&gt;&lt;/TableIndex&gt;&lt;TableIndex row=&quot;2&quot; col=&quot;2&quot;&gt;&lt;linesCount val=&quot;1&quot;/&gt;&lt;lineCharCount val=&quot;84&quot;/&gt;&lt;/TableIndex&gt;&lt;TableIndex row=&quot;3&quot; col=&quot;1&quot;&gt;&lt;linesCount val=&quot;1&quot;/&gt;&lt;lineCharCount val=&quot;11&quot;/&gt;&lt;/TableIndex&gt;&lt;TableIndex row=&quot;3&quot; col=&quot;2&quot;&gt;&lt;linesCount val=&quot;1&quot;/&gt;&lt;lineCharCount val=&quot;62&quot;/&gt;&lt;/TableIndex&gt;&lt;TableIndex row=&quot;4&quot; col=&quot;1&quot;&gt;&lt;linesCount val=&quot;1&quot;/&gt;&lt;lineCharCount val=&quot;10&quot;/&gt;&lt;/TableIndex&gt;&lt;TableIndex row=&quot;4&quot; col=&quot;2&quot;&gt;&lt;linesCount val=&quot;1&quot;/&gt;&lt;lineCharCount val=&quot;39&quot;/&gt;&lt;/TableIndex&gt;&lt;TableIndex row=&quot;5&quot; col=&quot;1&quot;&gt;&lt;linesCount val=&quot;1&quot;/&gt;&lt;lineCharCount val=&quot;17&quot;/&gt;&lt;/TableIndex&gt;&lt;TableIndex row=&quot;5&quot; col=&quot;2&quot;&gt;&lt;linesCount val=&quot;1&quot;/&gt;&lt;lineCharCount val=&quot;52&quot;/&gt;&lt;/TableIndex&gt;&lt;TableIndex row=&quot;6&quot; col=&quot;1&quot;&gt;&lt;linesCount val=&quot;1&quot;/&gt;&lt;lineCharCount val=&quot;14&quot;/&gt;&lt;/TableIndex&gt;&lt;TableIndex row=&quot;6&quot; col=&quot;2&quot;&gt;&lt;linesCount val=&quot;1&quot;/&gt;&lt;lineCharCount val=&quot;51&quot;/&gt;&lt;/TableIndex&gt;&lt;TableIndex row=&quot;7&quot; col=&quot;1&quot;&gt;&lt;linesCount val=&quot;1&quot;/&gt;&lt;lineCharCount val=&quot;21&quot;/&gt;&lt;/TableIndex&gt;&lt;TableIndex row=&quot;7&quot; col=&quot;2&quot;&gt;&lt;linesCount val=&quot;1&quot;/&gt;&lt;lineCharCount val=&quot;74&quot;/&gt;&lt;/TableIndex&gt;&lt;TableIndex row=&quot;8&quot; col=&quot;1&quot;&gt;&lt;linesCount val=&quot;2&quot;/&gt;&lt;lineCharCount val=&quot;28&quot;/&gt;&lt;lineCharCount val=&quot;12&quot;/&gt;&lt;/TableIndex&gt;&lt;TableIndex row=&quot;8&quot; col=&quot;2&quot;&gt;&lt;linesCount val=&quot;1&quot;/&gt;&lt;lineCharCount val=&quot;51&quot;/&gt;&lt;/TableIndex&gt;&lt;TableIndex row=&quot;9&quot; col=&quot;1&quot;&gt;&lt;linesCount val=&quot;1&quot;/&gt;&lt;lineCharCount val=&quot;32&quot;/&gt;&lt;/TableIndex&gt;&lt;TableIndex row=&quot;9&quot; col=&quot;2&quot;&gt;&lt;linesCount val=&quot;1&quot;/&gt;&lt;lineCharCount val=&quot;45&quot;/&gt;&lt;/TableIndex&gt;&lt;TableIndex row=&quot;10&quot; col=&quot;1&quot;&gt;&lt;linesCount val=&quot;2&quot;/&gt;&lt;lineCharCount val=&quot;29&quot;/&gt;&lt;lineCharCount val=&quot;12&quot;/&gt;&lt;/TableIndex&gt;&lt;TableIndex row=&quot;10&quot; col=&quot;2&quot;&gt;&lt;linesCount val=&quot;1&quot;/&gt;&lt;lineCharCount val=&quot;48&quot;/&gt;&lt;/TableIndex&gt;&lt;TableIndex row=&quot;11&quot; col=&quot;1&quot;&gt;&lt;linesCount val=&quot;1&quot;/&gt;&lt;lineCharCount val=&quot;28&quot;/&gt;&lt;/TableIndex&gt;&lt;TableIndex row=&quot;11&quot; col=&quot;2&quot;&gt;&lt;linesCount val=&quot;1&quot;/&gt;&lt;lineCharCount val=&quot;43&quot;/&gt;&lt;/TableIndex&gt;&lt;/ShapeTextInfo&gt;"/>
  <p:tag name="PRESENTER_SHAPEINFO" val="&lt;ThreeDShapeInfo&gt;&lt;uuid val=&quot;{BB66F348-3412-4D8B-8ECA-446A40F8E2AB}&quot;/&gt;&lt;isInvalidForFieldText val=&quot;0&quot;/&gt;&lt;Image&gt;&lt;filename val=&quot;C:\Users\klinen.TRINITY-HEALTH\AppData\Local\Temp\CP657639967484Session\CPTrustFolder657639967500\PPTImport657640030796\data\asimages\{BB66F348-3412-4D8B-8ECA-446A40F8E2AB}_4.png&quot;/&gt;&lt;left val=&quot;46&quot;/&gt;&lt;top val=&quot;151&quot;/&gt;&lt;width val=&quot;869&quot;/&gt;&lt;height val=&quot;48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5&quot;/&gt;&lt;/TableIndex&gt;&lt;/ShapeTextInfo&gt;"/>
  <p:tag name="PRESENTER_DUMMYTAG" val="&lt;DummyForForceWrite&gt;&lt;/DummyForForceWrite&gt;"/>
  <p:tag name="HTML_SHAPEINFO" val="&lt;ThreeDShapeInfo&gt;&lt;uuid val=&quot;{C3912029-05CD-48D4-9F97-849D745F088A}&quot;/&gt;&lt;isInvalidForFieldText val=&quot;0&quot;/&gt;&lt;Image&gt;&lt;filename val=&quot;C:\Users\klinen.TRINITY-HEALTH\AppData\Local\Temp\CP6756100331187Session\CPTrustFolder6756100331203\PPTImport6756100544234\data\asimages\{C3912029-05CD-48D4-9F97-849D745F088A}_1.png&quot;/&gt;&lt;left val=&quot;59&quot;/&gt;&lt;top val=&quot;0&quot;/&gt;&lt;width val=&quot;857&quot;/&gt;&lt;height val=&quot;17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quot;/&gt;&lt;lineCharCount val=&quot;1&quot;/&gt;&lt;lineCharCount val=&quot;1&quot;/&gt;&lt;lineCharCount val=&quot;1&quot;/&gt;&lt;lineCharCount val=&quot;1&quot;/&gt;&lt;lineCharCount val=&quot;1&quot;/&gt;&lt;lineCharCount val=&quot;46&quot;/&gt;&lt;lineCharCount val=&quot;30&quot;/&gt;&lt;lineCharCount val=&quot;1&quot;/&gt;&lt;lineCharCount val=&quot;56&quot;/&gt;&lt;lineCharCount val=&quot;59&quot;/&gt;&lt;lineCharCount val=&quot;34&quot;/&gt;&lt;lineCharCount val=&quot;31&quot;/&gt;&lt;/TableIndex&gt;&lt;/ShapeTextInfo&gt;"/>
  <p:tag name="PRESENTER_DUMMYTAG" val="&lt;DummyForForceWrite&gt;&lt;/DummyForForceWrite&gt;"/>
  <p:tag name="HTML_SHAPEINFO" val="&lt;ThreeDShapeInfo&gt;&lt;uuid val=&quot;{7945F832-B753-4FCC-B2CD-58CEC18A443B}&quot;/&gt;&lt;isInvalidForFieldText val=&quot;0&quot;/&gt;&lt;Image&gt;&lt;filename val=&quot;C:\Users\klinen.TRINITY-HEALTH\AppData\Local\Temp\CP6756100331187Session\CPTrustFolder6756100331203\PPTImport6756100544234\data\asimages\{7945F832-B753-4FCC-B2CD-58CEC18A443B}_1.png&quot;/&gt;&lt;left val=&quot;73&quot;/&gt;&lt;top val=&quot;158&quot;/&gt;&lt;width val=&quot;822&quot;/&gt;&lt;height val=&quot;51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DUMMYTAG" val="&lt;DummyForForceWrite&gt;&lt;/DummyForForceWrite&gt;"/>
</p:tagLst>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7B91146459AF40A1B4E64E283CD23B" ma:contentTypeVersion="2" ma:contentTypeDescription="Create a new document." ma:contentTypeScope="" ma:versionID="c9d3c83a75cbe0b3153ba50c243ee107">
  <xsd:schema xmlns:xsd="http://www.w3.org/2001/XMLSchema" xmlns:xs="http://www.w3.org/2001/XMLSchema" xmlns:p="http://schemas.microsoft.com/office/2006/metadata/properties" xmlns:ns2="268ca577-9b2b-4051-9b90-c0cbf313c420" targetNamespace="http://schemas.microsoft.com/office/2006/metadata/properties" ma:root="true" ma:fieldsID="7a4bc3baa1297feef76caa7193b568f1" ns2:_="">
    <xsd:import namespace="268ca577-9b2b-4051-9b90-c0cbf313c42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ca577-9b2b-4051-9b90-c0cbf313c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2.xml><?xml version="1.0" encoding="utf-8"?>
<ds:datastoreItem xmlns:ds="http://schemas.openxmlformats.org/officeDocument/2006/customXml" ds:itemID="{A189451C-B86D-43F5-AA06-34D722258368}">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4b91531d-a4f7-47e3-8687-1e7e838a3343"/>
  </ds:schemaRefs>
</ds:datastoreItem>
</file>

<file path=customXml/itemProps3.xml><?xml version="1.0" encoding="utf-8"?>
<ds:datastoreItem xmlns:ds="http://schemas.openxmlformats.org/officeDocument/2006/customXml" ds:itemID="{EB8DC7AE-9A15-4165-B985-657E2F658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ca577-9b2b-4051-9b90-c0cbf313c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12523</TotalTime>
  <Words>3898</Words>
  <Application>Microsoft Office PowerPoint</Application>
  <PresentationFormat>On-screen Show (16:9)</PresentationFormat>
  <Paragraphs>365</Paragraphs>
  <Slides>42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Bradley Hand ITC</vt:lpstr>
      <vt:lpstr>Calibri</vt:lpstr>
      <vt:lpstr>Segoe Print</vt:lpstr>
      <vt:lpstr>Times New Roman</vt:lpstr>
      <vt:lpstr>Main Content Slide Layout</vt:lpstr>
      <vt:lpstr>SJMHS- Emergency Management</vt:lpstr>
      <vt:lpstr>What is the Difference between an Emergency and Disaster?</vt:lpstr>
      <vt:lpstr>Who Responds to an Emergency or Disaster?</vt:lpstr>
      <vt:lpstr>Emergency/Disaster Notification</vt:lpstr>
      <vt:lpstr>Emergency/Disaster Reporting</vt:lpstr>
      <vt:lpstr>REVIEW: To Report Emergencies</vt:lpstr>
      <vt:lpstr>Review: Incident Command Alert (ICA) Process</vt:lpstr>
      <vt:lpstr>Emergency/Disaster Activation &amp; Communication</vt:lpstr>
      <vt:lpstr>What process is used to respond to an escalating emergency or disaster?</vt:lpstr>
      <vt:lpstr>PowerPoint Presentation</vt:lpstr>
      <vt:lpstr>Disaster Reporting/Response Structure</vt:lpstr>
      <vt:lpstr>Obtaining Resources &amp; Assets in a Disaster</vt:lpstr>
      <vt:lpstr>What Happens After Real Events?</vt:lpstr>
      <vt:lpstr>How do we Document &amp; Learn from Real Events?</vt:lpstr>
      <vt:lpstr>Planned Events &amp; Exercises</vt:lpstr>
      <vt:lpstr>Plain Language Review</vt:lpstr>
      <vt:lpstr>Plain Language</vt:lpstr>
      <vt:lpstr>What to do in a Fire Alarm Activation</vt:lpstr>
      <vt:lpstr>In a Fire Alarm Activation</vt:lpstr>
      <vt:lpstr>Code Blue</vt:lpstr>
      <vt:lpstr>Medical Emergency</vt:lpstr>
      <vt:lpstr>Missing Patient</vt:lpstr>
      <vt:lpstr>Weather-Related Threats</vt:lpstr>
      <vt:lpstr>Security Assistance Required</vt:lpstr>
      <vt:lpstr>Other Threats</vt:lpstr>
      <vt:lpstr>Evacuation &amp; Sheltering-in-place</vt:lpstr>
      <vt:lpstr>Types of Evacuation</vt:lpstr>
      <vt:lpstr>Shelter-in-place</vt:lpstr>
      <vt:lpstr>Staff Response and Notification</vt:lpstr>
      <vt:lpstr>Patient Information</vt:lpstr>
      <vt:lpstr>Evacuation Equipment</vt:lpstr>
      <vt:lpstr>SJMHS: AlbacMat Rescue Mat Training Module</vt:lpstr>
      <vt:lpstr>AlbacMat</vt:lpstr>
      <vt:lpstr>AlbacMat Features</vt:lpstr>
      <vt:lpstr>Storage Locations </vt:lpstr>
      <vt:lpstr>Care of the AlbacMat After Use</vt:lpstr>
      <vt:lpstr>Additional Post Use Facts</vt:lpstr>
      <vt:lpstr>Using the AlbacMat  </vt:lpstr>
      <vt:lpstr>Find out More</vt:lpstr>
      <vt:lpstr>Where do I find Emergency Management Plans?</vt:lpstr>
      <vt:lpstr>Where can I find out more about Emergency Management?</vt:lpstr>
      <vt:lpstr>Emergency Management Contacts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Lisa Austin</cp:lastModifiedBy>
  <cp:revision>276</cp:revision>
  <cp:lastPrinted>2015-03-20T16:41:08Z</cp:lastPrinted>
  <dcterms:created xsi:type="dcterms:W3CDTF">2015-06-01T18:54:58Z</dcterms:created>
  <dcterms:modified xsi:type="dcterms:W3CDTF">2022-09-06T16:39:22Z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0x010100DF7B91146459AF40A1B4E64E283CD23B</vt:lpwstr>
  </property>
  <property fmtid="{D5CDD505-2E9C-101B-9397-08002B2CF9AE}" pid="3" name="_dlc_DocIdItemGuid">
    <vt:lpwstr>13334aa1-c854-4350-9b84-cf13f57fa411</vt:lpwstr>
  </property>
</Properties>
</file>