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306" r:id="rId5"/>
    <p:sldId id="300" r:id="rId6"/>
    <p:sldId id="307" r:id="rId7"/>
    <p:sldId id="308" r:id="rId8"/>
    <p:sldId id="310" r:id="rId9"/>
    <p:sldId id="311" r:id="rId10"/>
    <p:sldId id="309" r:id="rId11"/>
    <p:sldId id="312" r:id="rId12"/>
    <p:sldId id="319" r:id="rId13"/>
    <p:sldId id="320" r:id="rId14"/>
    <p:sldId id="318" r:id="rId15"/>
    <p:sldId id="317" r:id="rId16"/>
    <p:sldId id="316" r:id="rId17"/>
    <p:sldId id="315" r:id="rId18"/>
    <p:sldId id="314" r:id="rId19"/>
    <p:sldId id="313" r:id="rId20"/>
    <p:sldId id="321" r:id="rId21"/>
    <p:sldId id="326" r:id="rId22"/>
    <p:sldId id="325" r:id="rId23"/>
    <p:sldId id="324" r:id="rId24"/>
    <p:sldId id="323" r:id="rId25"/>
    <p:sldId id="322" r:id="rId26"/>
    <p:sldId id="330" r:id="rId27"/>
    <p:sldId id="329" r:id="rId28"/>
    <p:sldId id="331" r:id="rId29"/>
    <p:sldId id="328" r:id="rId30"/>
    <p:sldId id="327" r:id="rId31"/>
    <p:sldId id="335" r:id="rId32"/>
    <p:sldId id="336" r:id="rId33"/>
    <p:sldId id="332" r:id="rId34"/>
    <p:sldId id="333" r:id="rId35"/>
    <p:sldId id="334" r:id="rId36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5">
          <p15:clr>
            <a:srgbClr val="A4A3A4"/>
          </p15:clr>
        </p15:guide>
        <p15:guide id="2" pos="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9D2F"/>
    <a:srgbClr val="658D1B"/>
    <a:srgbClr val="54565B"/>
    <a:srgbClr val="312C2B"/>
    <a:srgbClr val="443D3E"/>
    <a:srgbClr val="6E2585"/>
    <a:srgbClr val="99D156"/>
    <a:srgbClr val="249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88" autoAdjust="0"/>
    <p:restoredTop sz="95850" autoAdjust="0"/>
  </p:normalViewPr>
  <p:slideViewPr>
    <p:cSldViewPr snapToGrid="0" snapToObjects="1" showGuides="1">
      <p:cViewPr varScale="1">
        <p:scale>
          <a:sx n="134" d="100"/>
          <a:sy n="134" d="100"/>
        </p:scale>
        <p:origin x="178" y="101"/>
      </p:cViewPr>
      <p:guideLst>
        <p:guide orient="horz" pos="3005"/>
        <p:guide pos="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-3756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730C43E-AA5E-6B46-A1F1-BB0047D6E822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8409768-1E2F-2A40-8D59-42AAD1285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850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F8F235D-792C-8C4C-A812-06E713B0B218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D69798C-9FC1-714E-BB69-2199F60E7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318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9798C-9FC1-714E-BB69-2199F60E7A3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31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9798C-9FC1-714E-BB69-2199F60E7A3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61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5" cy="515069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611" y="2572022"/>
            <a:ext cx="5755622" cy="4757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6E258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20612" y="3236192"/>
            <a:ext cx="3050947" cy="926494"/>
          </a:xfrm>
        </p:spPr>
        <p:txBody>
          <a:bodyPr>
            <a:normAutofit/>
          </a:bodyPr>
          <a:lstStyle>
            <a:lvl1pPr marL="0" indent="0">
              <a:lnSpc>
                <a:spcPts val="1850"/>
              </a:lnSpc>
              <a:spcAft>
                <a:spcPts val="0"/>
              </a:spcAft>
              <a:buNone/>
              <a:defRPr sz="1600" baseline="0">
                <a:solidFill>
                  <a:srgbClr val="443D3E"/>
                </a:solidFill>
              </a:defRPr>
            </a:lvl1pPr>
          </a:lstStyle>
          <a:p>
            <a:pPr lvl="0"/>
            <a:r>
              <a:rPr lang="en-US" dirty="0"/>
              <a:t>Presenter’s Name Here</a:t>
            </a:r>
            <a:br>
              <a:rPr lang="en-US" dirty="0"/>
            </a:br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Date Here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817889" y="1819807"/>
            <a:ext cx="5755623" cy="752215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3200">
                <a:solidFill>
                  <a:srgbClr val="443D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9" y="440425"/>
            <a:ext cx="2876808" cy="88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7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rea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" y="0"/>
            <a:ext cx="9143245" cy="515069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31677" y="852334"/>
            <a:ext cx="3726023" cy="1009604"/>
          </a:xfrm>
        </p:spPr>
        <p:txBody>
          <a:bodyPr anchor="t">
            <a:noAutofit/>
          </a:bodyPr>
          <a:lstStyle>
            <a:lvl1pPr>
              <a:lnSpc>
                <a:spcPts val="35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2" y="4668739"/>
            <a:ext cx="1196596" cy="3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79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rea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" y="0"/>
            <a:ext cx="9143245" cy="5150695"/>
          </a:xfrm>
          <a:prstGeom prst="rect">
            <a:avLst/>
          </a:prstGeom>
        </p:spPr>
      </p:pic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31677" y="852334"/>
            <a:ext cx="3726023" cy="1009604"/>
          </a:xfrm>
        </p:spPr>
        <p:txBody>
          <a:bodyPr anchor="t">
            <a:noAutofit/>
          </a:bodyPr>
          <a:lstStyle>
            <a:lvl1pPr>
              <a:lnSpc>
                <a:spcPts val="3500"/>
              </a:lnSpc>
              <a:defRPr sz="2800">
                <a:solidFill>
                  <a:srgbClr val="4C9D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2" y="4668739"/>
            <a:ext cx="1196596" cy="3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7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393408" y="999054"/>
            <a:ext cx="8236688" cy="3601521"/>
          </a:xfrm>
        </p:spPr>
        <p:txBody>
          <a:bodyPr/>
          <a:lstStyle>
            <a:lvl1pPr marL="285750" indent="-285750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69913" indent="-225425">
              <a:buClr>
                <a:schemeClr val="tx2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1688" indent="-174625">
              <a:spcAft>
                <a:spcPts val="600"/>
              </a:spcAft>
              <a:buSzPct val="100000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9163" indent="-173038">
              <a:spcAft>
                <a:spcPts val="600"/>
              </a:spcAft>
              <a:tabLst/>
              <a:defRPr>
                <a:latin typeface="Calibri" panose="020F0502020204030204" pitchFamily="34" charset="0"/>
              </a:defRPr>
            </a:lvl4pPr>
            <a:lvl5pPr>
              <a:spcAft>
                <a:spcPts val="600"/>
              </a:spcAft>
              <a:defRPr baseline="0">
                <a:latin typeface="Calibri" panose="020F0502020204030204" pitchFamily="34" charset="0"/>
              </a:defRPr>
            </a:lvl5pPr>
            <a:lvl6pPr marL="2286000" indent="-225425">
              <a:spcAft>
                <a:spcPts val="600"/>
              </a:spcAft>
              <a:buFontTx/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93408" y="345640"/>
            <a:ext cx="8229600" cy="4986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37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496" y="999056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1496" y="999056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93408" y="345640"/>
            <a:ext cx="8229600" cy="4986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3396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496" y="116190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496" y="1641725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8322" y="116190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88322" y="1641725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393408" y="317065"/>
            <a:ext cx="8229600" cy="4986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7893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7366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29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408" y="345640"/>
            <a:ext cx="8229600" cy="4986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93408" y="999055"/>
            <a:ext cx="8229600" cy="3630095"/>
          </a:xfrm>
          <a:prstGeom prst="rect">
            <a:avLst/>
          </a:prstGeom>
        </p:spPr>
        <p:txBody>
          <a:bodyPr vert="horz" lIns="0" tIns="9144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©2022 Trinity Health, All Rights Reserved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08"/>
          <a:stretch/>
        </p:blipFill>
        <p:spPr>
          <a:xfrm>
            <a:off x="377" y="-4"/>
            <a:ext cx="9143245" cy="822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2" y="4668739"/>
            <a:ext cx="1196596" cy="3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8" r:id="rId3"/>
    <p:sldLayoutId id="2147483653" r:id="rId4"/>
    <p:sldLayoutId id="2147483665" r:id="rId5"/>
    <p:sldLayoutId id="2147483666" r:id="rId6"/>
    <p:sldLayoutId id="2147483677" r:id="rId7"/>
  </p:sldLayoutIdLst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7030A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69913" indent="-225425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Arial" pitchFamily="34" charset="0"/>
        <a:buChar char="­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1688" indent="-174625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166688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4"/>
        </a:buClr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Arial"/>
        </a:defRPr>
      </a:lvl4pPr>
      <a:lvl5pPr marL="1082675" indent="-168275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bg1">
            <a:lumMod val="65000"/>
          </a:schemeClr>
        </a:buClr>
        <a:buFont typeface="Arial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Arial"/>
        </a:defRPr>
      </a:lvl5pPr>
      <a:lvl6pPr marL="25146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19363" indent="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519363" indent="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519363" indent="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dirty="0"/>
              <a:t>Megan Ronayne, BSN, RN</a:t>
            </a:r>
          </a:p>
        </p:txBody>
      </p:sp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Colon and Rectal Surgery</a:t>
            </a:r>
            <a:br>
              <a:rPr lang="en-US" dirty="0"/>
            </a:br>
            <a:r>
              <a:rPr lang="en-US" sz="2800" dirty="0"/>
              <a:t>Enhanced Recovery</a:t>
            </a:r>
            <a:endParaRPr lang="en-US" dirty="0"/>
          </a:p>
        </p:txBody>
      </p:sp>
      <p:sp>
        <p:nvSpPr>
          <p:cNvPr id="24" name="Subtitle 2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/>
              <a:t>A Guide for Patients and Family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682E1B0-15E4-7771-2E5F-65FCCA5D1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7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07"/>
    </mc:Choice>
    <mc:Fallback>
      <p:transition spd="slow" advTm="16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C5218D-AB67-4D28-A82E-F214FB5E0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for Prep Before Surgery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A3A047-65DE-4D76-B31B-D629A2444B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D0324-2584-458A-987E-FBA9877E0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21B106-6179-43F2-A911-6BE3080314D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1277863" y="998538"/>
            <a:ext cx="6467624" cy="360203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275034-CA2D-8103-E553-10C1BCAA1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5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182"/>
    </mc:Choice>
    <mc:Fallback>
      <p:transition spd="slow" advTm="114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CBADD9-C317-4EBE-B057-59F7F30DC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continued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F972FD-B85F-4C10-B5BD-01F98B0E1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4B7C52-C59E-4517-A24A-E544334A1E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2B8744-E001-4A03-876C-BDAC92AA30D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1157228" y="998538"/>
            <a:ext cx="6708893" cy="360203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2145A9-B51E-1E65-AFA2-DD93C6B33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21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49"/>
    </mc:Choice>
    <mc:Fallback>
      <p:transition spd="slow" advTm="50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E38B4E-8216-4584-A6D1-CF792B5B4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Skin Preparation Before Surgery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B5E56-DDB7-46E7-B1CD-05210DA578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BDFA93-8482-48D0-8CF8-7BBEF6FAE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F1FA24-17D9-423E-B7FB-5BF96BD3758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868330" y="998538"/>
            <a:ext cx="7286689" cy="360203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F4DED3-AAF3-80F0-4C7E-470940455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34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09"/>
    </mc:Choice>
    <mc:Fallback>
      <p:transition spd="slow" advTm="31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520CAE-2CDB-43F3-85D0-D1D7152F8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Skin Preparation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252B97-B2B7-4109-9335-422FA43BB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3CBB3-2F9A-4045-BFB6-C3A02C547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FDC90A-4B37-456E-AFF7-776656053B3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2769151" y="998538"/>
            <a:ext cx="3485047" cy="360203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2011C3-B414-44D9-53C8-3A221176E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48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97"/>
    </mc:Choice>
    <mc:Fallback>
      <p:transition spd="slow" advTm="24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CA0544-F480-4F18-8E08-8DFFEC3FE54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Increase activity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Deep breathing exercises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Improve nutritional status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Stop smoking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De-stress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F7E0E9-DACE-46EE-8CCE-085EE4535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you can do before surgery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D5E48-6A24-4E13-84C9-9B4ABBED51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C5C07-60D7-4C24-8944-58EDA1B5B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0D1228D-9FB4-8092-EEE7-4BE6A50FA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0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258"/>
    </mc:Choice>
    <mc:Fallback>
      <p:transition spd="slow" advTm="223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E2A7A9-6D76-466E-85B4-4E3BFCD06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Hospital Stay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D2BBF7-8D49-4B36-92CF-EA01AB320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DDB025-0FB4-4B26-A459-FD1E29780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247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5B700C-707A-4A64-B8DB-3F17E79F515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Drink your last Ensure Pre-Surgery as instructed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Park in parking lot B and go to the main entrance and you will be directed to the pre-op holding area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A3E6FD-D75A-4F2A-8F19-1F0D8120A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Surgery Day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0AC06-5D85-43FB-8CE5-73298182B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3F031-A342-4053-B012-F69A31EC8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280476A-BD9E-9BF7-764E-5441AB13E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3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88"/>
    </mc:Choice>
    <mc:Fallback>
      <p:transition spd="slow" advTm="73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A7FD43-74D0-4496-BCC6-290CB2BD1AA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Driver’s license/photo identification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Medical insurance card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Copy of Living Will or Durable Power of Attorney for Health Care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If you use a CPAP machine at home bring it with you, we have distilled water in the hospital for you to use   </a:t>
            </a:r>
          </a:p>
          <a:p>
            <a:r>
              <a:rPr lang="en-US" dirty="0"/>
              <a:t>  Cell phone and charger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7254AF-6B48-4A77-B528-A585DAC70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Bring with You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3B43CA-B2E4-4B71-AEEA-22114585B1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75326-88A0-4F55-B90D-D34F461B7D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584308D-46C1-9627-0A4C-70D9A735F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29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005"/>
    </mc:Choice>
    <mc:Fallback>
      <p:transition spd="slow" advTm="212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F1B1A1-961A-4884-961C-F904D59216B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TAP Block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Oral Pain medications</a:t>
            </a:r>
          </a:p>
          <a:p>
            <a:r>
              <a:rPr lang="en-US" dirty="0"/>
              <a:t>  Goals of pain management are for you to be comfortable    </a:t>
            </a:r>
          </a:p>
          <a:p>
            <a:pPr marL="0" indent="0">
              <a:buNone/>
            </a:pPr>
            <a:r>
              <a:rPr lang="en-US" dirty="0"/>
              <a:t>      enough to 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Be able to get up and walk in the halls 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Cough and deep breath using your incentive spirometer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2E6251-395D-405A-BCAE-0CE8E12C4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 and Comfort Options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D7FDDD-5F50-49D5-A2C2-D854EA9C7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88775-02AB-4084-8B4A-9ED57371C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941231F-0053-D953-53CE-5360A9C53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4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220"/>
    </mc:Choice>
    <mc:Fallback>
      <p:transition spd="slow" advTm="85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5260E1-B5CB-498E-B643-D64AE859B4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0496" y="999056"/>
            <a:ext cx="4038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When you wake up from surgery you may have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09728E-2113-4DDF-A8F3-58EAFE9BB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609" y="999056"/>
            <a:ext cx="3830373" cy="3394472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56B32F-725A-4690-9D68-6530A3BB5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©2022 Trinity Health,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C37B42-D9D8-460B-A2CA-3A82864D6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9F9553-C816-6842-8939-EE75ECF7EB2B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B4EAFC-FB13-4005-9FAF-5111E6673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08" y="345640"/>
            <a:ext cx="8229600" cy="498656"/>
          </a:xfrm>
        </p:spPr>
        <p:txBody>
          <a:bodyPr anchor="ctr">
            <a:normAutofit/>
          </a:bodyPr>
          <a:lstStyle/>
          <a:p>
            <a:r>
              <a:rPr lang="en-US" dirty="0"/>
              <a:t>Recovery Room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D8C667C-0377-FA7B-B49D-345D3B2CB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87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825"/>
    </mc:Choice>
    <mc:Fallback>
      <p:transition spd="slow" advTm="66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At your pre-admission appointment you will receive printed instructions about your medications 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If you do not have a PAT appointment you will receive a phone call 5-7 days before your surgery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You will receive a phone call the day before your surgery between 1 pm and 6 pm to tell you your surgery time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Should you become ill before your surgery please call your surgeons office 734-712-8150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Surgery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D23C08F-099B-7A5F-BD11-95DABCF04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501"/>
    </mc:Choice>
    <mc:Fallback>
      <p:transition spd="slow" advTm="130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BA608F-1059-42D3-8C95-06304A5D0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Goals While in the Hospital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EA4131-A833-43FB-8595-CEB44ACFD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998EB-D839-447C-80B4-4AC361A039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A2862FF0-95C9-4CF4-882B-A6CB3717165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251727" y="1182541"/>
            <a:ext cx="3772426" cy="2353003"/>
          </a:xfrm>
          <a:prstGeom prst="rect">
            <a:avLst/>
          </a:prstGeo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6AC8427A-A1DB-48D2-8761-5479924FF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349" y="1085642"/>
            <a:ext cx="3839111" cy="297221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1B1277-616C-E0C8-2650-E607D9F79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8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12"/>
    </mc:Choice>
    <mc:Fallback>
      <p:transition spd="slow" advTm="65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65920F-5832-465A-AD52-8D27A306F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Goals While in the Hospital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C82ED2-1E93-4BF0-994A-3F286137A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83066-5C1E-4A96-80EC-77DC90D46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E404FD0-84FD-4141-8D9D-E4D1F0AA39E8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2506382" y="894338"/>
            <a:ext cx="4010585" cy="393799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CC8FD5-B2C0-531D-79DA-0253994FB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7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71"/>
    </mc:Choice>
    <mc:Fallback>
      <p:transition spd="slow" advTm="31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9E9A8D-F9D5-46B2-A24E-074E880F11B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en-US" dirty="0"/>
              <a:t>  Bowel Function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Eating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Passing Gas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Wound Care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Incisions need to be washed two times a day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1C22FF-FC98-4DF6-BDF5-BDD7DD1A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Expect After Surgery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116348-1DBD-4FB1-9C12-6918231D56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32622-9F8D-4655-BE7F-58F702362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A4EA0D4-9F77-7551-8C5F-C4350C0C2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5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20"/>
    </mc:Choice>
    <mc:Fallback>
      <p:transition spd="slow" advTm="74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2CCE84-32BB-4C76-8F21-EDBB62273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Discharge Goals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7F6780-D46C-45E1-B8DF-FF89232973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22215F-DBBB-40F4-A0D5-8A329CBE8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73F988-C709-413E-A81E-4285339DE95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2889995" y="998538"/>
            <a:ext cx="3243359" cy="360203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84AFB5-E4D2-A007-9CB6-565BBA8C3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25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60"/>
    </mc:Choice>
    <mc:Fallback>
      <p:transition spd="slow" advTm="50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A8D5BC-E2A7-46E4-B1A3-A2BF4E9D849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Activity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Wound Care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Soft Diet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395D-837D-4A04-96AF-35FFB6699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Discharge Instructions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974A23-008A-4B8E-A007-3DC5FCBA5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2072A-B9E8-4025-892C-D5D29EDA1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C6E538-403C-B4AE-C3E7-451E2B10F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6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290"/>
    </mc:Choice>
    <mc:Fallback>
      <p:transition spd="slow" advTm="134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E03FA-B85B-45EA-A86E-A228A12B7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Home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18669-BEA6-4CE9-A0D2-879FE509F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DE508-541B-4980-8F77-F8E690523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96F518B-DBE6-348C-15C3-48089FFB6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52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0"/>
    </mc:Choice>
    <mc:Fallback>
      <p:transition spd="slow" advTm="1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8BCFE0-57F0-43F3-B272-22C2AA184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your intake and output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DCB1F-9C02-4AAA-8A9E-E94EFA1CF1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1C065F-4DE1-4356-B746-D6D7082ED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255C42-D3CF-49DB-B650-D566FD4C810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393700" y="1044899"/>
            <a:ext cx="8235950" cy="350931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0CCF9A-E323-3DBF-FB28-7D62457DE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75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63"/>
    </mc:Choice>
    <mc:Fallback>
      <p:transition spd="slow" advTm="42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F82FD5-64B1-47BF-BAF4-7E60B6C98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Homecare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F2C530-14B1-43D3-9DD4-1CD0B53D7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94F57-3239-4C67-9ADE-037FA9694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99D04A-F504-4A64-9F2D-0FE657FDB912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1159235" y="998538"/>
            <a:ext cx="6692768" cy="360203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DE2526-2F4E-04BD-830E-2669B005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95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99"/>
    </mc:Choice>
    <mc:Fallback>
      <p:transition spd="slow" advTm="14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C74169-D554-5DFC-4566-3683EDFD701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Driving</a:t>
            </a:r>
          </a:p>
          <a:p>
            <a:r>
              <a:rPr lang="en-US" dirty="0"/>
              <a:t>Medication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52BDEA-D5DF-C9EF-05E7-0E4A4ED43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Recovering at Home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1CBF02-71F8-E465-2E99-7FE42F8DA9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EED87-0461-CFF2-DF16-68487DE29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CCBE946-EE4E-575A-3238-277C4CB75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88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38"/>
    </mc:Choice>
    <mc:Fallback>
      <p:transition spd="slow" advTm="39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8AC6C1-4EBF-354C-3E8A-E159EE10B54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i="1" u="none" strike="noStrike" baseline="0" dirty="0">
                <a:solidFill>
                  <a:srgbClr val="434143"/>
                </a:solidFill>
                <a:latin typeface="ITC Avant Garde Std Bk"/>
              </a:rPr>
              <a:t>Contact your surgeon at 734-712-8150 for any of the following symptoms: </a:t>
            </a:r>
            <a:endParaRPr lang="en-US" sz="1800" i="0" u="none" strike="noStrike" baseline="0" dirty="0">
              <a:solidFill>
                <a:srgbClr val="434143"/>
              </a:solidFill>
              <a:latin typeface="ITC Avant Garde Std Bk"/>
            </a:endParaRPr>
          </a:p>
          <a:p>
            <a:pPr marL="0" indent="0">
              <a:buNone/>
            </a:pPr>
            <a:r>
              <a:rPr lang="en-US" sz="1800" i="0" u="none" strike="noStrike" baseline="0" dirty="0">
                <a:solidFill>
                  <a:schemeClr val="tx2"/>
                </a:solidFill>
                <a:latin typeface="Wingdings 2" panose="05020102010507070707" pitchFamily="18" charset="2"/>
              </a:rPr>
              <a:t></a:t>
            </a:r>
            <a:r>
              <a:rPr lang="en-US" sz="1800" i="0" u="none" strike="noStrike" baseline="0" dirty="0">
                <a:solidFill>
                  <a:srgbClr val="B7C636"/>
                </a:solidFill>
                <a:latin typeface="Wingdings 2" panose="05020102010507070707" pitchFamily="18" charset="2"/>
              </a:rPr>
              <a:t> </a:t>
            </a:r>
            <a:r>
              <a:rPr lang="en-US" sz="1800" i="0" u="none" strike="noStrike" baseline="0" dirty="0">
                <a:solidFill>
                  <a:srgbClr val="434143"/>
                </a:solidFill>
                <a:latin typeface="ITC Avant Garde Std Md"/>
              </a:rPr>
              <a:t>Temperature over 101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ITC Avant Garde Std Bk"/>
              </a:rPr>
              <a:t>.</a:t>
            </a:r>
            <a:r>
              <a:rPr lang="en-US" sz="1800" i="0" u="none" strike="noStrike" baseline="0" dirty="0">
                <a:solidFill>
                  <a:srgbClr val="434143"/>
                </a:solidFill>
                <a:latin typeface="ITC Avant Garde Std Md"/>
              </a:rPr>
              <a:t>5ºF </a:t>
            </a: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Wingdings 2" panose="05020102010507070707" pitchFamily="18" charset="2"/>
              </a:rPr>
              <a:t></a:t>
            </a:r>
            <a:r>
              <a:rPr lang="en-US" sz="1800" b="0" i="0" u="none" strike="noStrike" baseline="0" dirty="0">
                <a:solidFill>
                  <a:srgbClr val="B7C636"/>
                </a:solidFill>
                <a:latin typeface="Wingdings 2" panose="05020102010507070707" pitchFamily="18" charset="2"/>
              </a:rPr>
              <a:t> </a:t>
            </a:r>
            <a:r>
              <a:rPr lang="en-US" sz="1800" b="0" i="0" u="none" strike="noStrike" baseline="0" dirty="0">
                <a:solidFill>
                  <a:srgbClr val="434143"/>
                </a:solidFill>
                <a:latin typeface="ITC Avant Garde Std Md"/>
              </a:rPr>
              <a:t>Abdomen is bloated </a:t>
            </a: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Wingdings 2" panose="05020102010507070707" pitchFamily="18" charset="2"/>
              </a:rPr>
              <a:t> </a:t>
            </a:r>
            <a:r>
              <a:rPr lang="en-US" sz="1800" b="0" i="0" u="none" strike="noStrike" baseline="0" dirty="0">
                <a:solidFill>
                  <a:srgbClr val="434143"/>
                </a:solidFill>
                <a:latin typeface="ITC Avant Garde Std Md"/>
              </a:rPr>
              <a:t>No bowel movement within four days after discharge </a:t>
            </a: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Wingdings 2" panose="05020102010507070707" pitchFamily="18" charset="2"/>
              </a:rPr>
              <a:t></a:t>
            </a:r>
            <a:r>
              <a:rPr lang="en-US" sz="1800" b="0" i="0" u="none" strike="noStrike" baseline="0" dirty="0">
                <a:solidFill>
                  <a:srgbClr val="B7C636"/>
                </a:solidFill>
                <a:latin typeface="Wingdings 2" panose="05020102010507070707" pitchFamily="18" charset="2"/>
              </a:rPr>
              <a:t> </a:t>
            </a:r>
            <a:r>
              <a:rPr lang="en-US" sz="1800" b="0" i="0" u="none" strike="noStrike" baseline="0" dirty="0">
                <a:solidFill>
                  <a:srgbClr val="434143"/>
                </a:solidFill>
                <a:latin typeface="ITC Avant Garde Std Md"/>
              </a:rPr>
              <a:t>Bowel movements stop abruptly </a:t>
            </a: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Wingdings 2" panose="05020102010507070707" pitchFamily="18" charset="2"/>
              </a:rPr>
              <a:t></a:t>
            </a:r>
            <a:r>
              <a:rPr lang="en-US" sz="1800" b="0" i="0" u="none" strike="noStrike" baseline="0" dirty="0">
                <a:solidFill>
                  <a:srgbClr val="B7C636"/>
                </a:solidFill>
                <a:latin typeface="Wingdings 2" panose="05020102010507070707" pitchFamily="18" charset="2"/>
              </a:rPr>
              <a:t> </a:t>
            </a:r>
            <a:r>
              <a:rPr lang="en-US" sz="1800" b="0" i="0" u="none" strike="noStrike" baseline="0" dirty="0">
                <a:solidFill>
                  <a:srgbClr val="434143"/>
                </a:solidFill>
                <a:latin typeface="ITC Avant Garde Std Md"/>
              </a:rPr>
              <a:t>Separation of wound edges, thick green or yellow drainage from the wound or increasing  </a:t>
            </a: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rgbClr val="434143"/>
                </a:solidFill>
                <a:latin typeface="ITC Avant Garde Std Md"/>
              </a:rPr>
              <a:t>	redness swelling, warmth or pain of the incision </a:t>
            </a: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Wingdings 2" panose="05020102010507070707" pitchFamily="18" charset="2"/>
              </a:rPr>
              <a:t></a:t>
            </a:r>
            <a:r>
              <a:rPr lang="en-US" sz="1800" b="0" i="0" u="none" strike="noStrike" baseline="0" dirty="0">
                <a:solidFill>
                  <a:srgbClr val="B7C636"/>
                </a:solidFill>
                <a:latin typeface="Wingdings 2" panose="05020102010507070707" pitchFamily="18" charset="2"/>
              </a:rPr>
              <a:t> </a:t>
            </a:r>
            <a:r>
              <a:rPr lang="en-US" sz="1800" b="0" i="0" u="none" strike="noStrike" baseline="0" dirty="0">
                <a:solidFill>
                  <a:srgbClr val="434143"/>
                </a:solidFill>
                <a:latin typeface="ITC Avant Garde Std Md"/>
              </a:rPr>
              <a:t>Severe nausea or vomiting </a:t>
            </a: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Wingdings 2" panose="05020102010507070707" pitchFamily="18" charset="2"/>
              </a:rPr>
              <a:t></a:t>
            </a:r>
            <a:r>
              <a:rPr lang="en-US" sz="1800" b="0" i="0" u="none" strike="noStrike" baseline="0" dirty="0">
                <a:solidFill>
                  <a:srgbClr val="B7C636"/>
                </a:solidFill>
                <a:latin typeface="Wingdings 2" panose="05020102010507070707" pitchFamily="18" charset="2"/>
              </a:rPr>
              <a:t> </a:t>
            </a:r>
            <a:r>
              <a:rPr lang="en-US" sz="1800" b="0" i="0" u="none" strike="noStrike" baseline="0" dirty="0">
                <a:solidFill>
                  <a:srgbClr val="434143"/>
                </a:solidFill>
                <a:latin typeface="ITC Avant Garde Std Md"/>
              </a:rPr>
              <a:t>Increased abdominal pain that is not relieved by pain medication </a:t>
            </a: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Wingdings 2" panose="05020102010507070707" pitchFamily="18" charset="2"/>
              </a:rPr>
              <a:t></a:t>
            </a:r>
            <a:r>
              <a:rPr lang="en-US" sz="1800" b="0" i="0" u="none" strike="noStrike" baseline="0" dirty="0">
                <a:solidFill>
                  <a:srgbClr val="B7C636"/>
                </a:solidFill>
                <a:latin typeface="Wingdings 2" panose="05020102010507070707" pitchFamily="18" charset="2"/>
              </a:rPr>
              <a:t> </a:t>
            </a:r>
            <a:r>
              <a:rPr lang="en-US" sz="1800" b="0" i="0" u="none" strike="noStrike" baseline="0" dirty="0">
                <a:solidFill>
                  <a:srgbClr val="434143"/>
                </a:solidFill>
                <a:latin typeface="ITC Avant Garde Std Md"/>
              </a:rPr>
              <a:t>Shortness of breath or chest pain </a:t>
            </a: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Wingdings 2" panose="05020102010507070707" pitchFamily="18" charset="2"/>
              </a:rPr>
              <a:t></a:t>
            </a:r>
            <a:r>
              <a:rPr lang="en-US" sz="1800" b="0" i="0" u="none" strike="noStrike" baseline="0" dirty="0">
                <a:solidFill>
                  <a:srgbClr val="B7C636"/>
                </a:solidFill>
                <a:latin typeface="Wingdings 2" panose="05020102010507070707" pitchFamily="18" charset="2"/>
              </a:rPr>
              <a:t> </a:t>
            </a:r>
            <a:r>
              <a:rPr lang="en-US" sz="1800" b="0" i="0" u="none" strike="noStrike" baseline="0" dirty="0">
                <a:solidFill>
                  <a:srgbClr val="434143"/>
                </a:solidFill>
                <a:latin typeface="ITC Avant Garde Std Md"/>
              </a:rPr>
              <a:t>Swelling in your legs </a:t>
            </a:r>
          </a:p>
          <a:p>
            <a:pPr marL="0" indent="0">
              <a:buNone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Wingdings 2" panose="05020102010507070707" pitchFamily="18" charset="2"/>
              </a:rPr>
              <a:t></a:t>
            </a:r>
            <a:r>
              <a:rPr lang="en-US" sz="1800" b="0" i="0" u="none" strike="noStrike" baseline="0" dirty="0">
                <a:solidFill>
                  <a:srgbClr val="B7C636"/>
                </a:solidFill>
                <a:latin typeface="Wingdings 2" panose="05020102010507070707" pitchFamily="18" charset="2"/>
              </a:rPr>
              <a:t> </a:t>
            </a:r>
            <a:r>
              <a:rPr lang="en-US" sz="1800" b="0" i="0" u="none" strike="noStrike" baseline="0" dirty="0">
                <a:solidFill>
                  <a:srgbClr val="434143"/>
                </a:solidFill>
                <a:latin typeface="ITC Avant Garde Std Md"/>
              </a:rPr>
              <a:t>Any other new symptoms 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E14F50-3B58-72F1-0A41-BF7D0DC8D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should I </a:t>
            </a:r>
            <a:r>
              <a:rPr lang="en-US"/>
              <a:t>call my </a:t>
            </a:r>
            <a:r>
              <a:rPr lang="en-US" dirty="0"/>
              <a:t>surgeon?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D46EE4-0E55-C4BC-6873-2173220A4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2B829-2880-F413-EB15-354312C5F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BEC1DD9-5B45-FA93-DE38-12E27D2CB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98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27"/>
    </mc:Choice>
    <mc:Fallback>
      <p:transition spd="slow" advTm="39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CC6EEA-5865-4432-968C-C869FD921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Twistle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F30037-5385-41EA-9372-509AED4F4F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FC33D-7D37-4BD1-B495-3AB5509107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D1C6ED-3C59-4983-B732-93C432C2AB5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42" y="1248123"/>
            <a:ext cx="3554023" cy="3554023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D0A700-C25F-F800-5B01-7D66E68C4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42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7"/>
    </mc:Choice>
    <mc:Fallback>
      <p:transition spd="slow" advTm="7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F0DC1E-2462-486E-A588-D417F0BA7A8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You will have an appointment in with a nurse practitioner in your surgeon's office around 7 days after discharge</a:t>
            </a:r>
          </a:p>
          <a:p>
            <a:r>
              <a:rPr lang="en-US" dirty="0"/>
              <a:t>You will have a follow-up phone call around 30 days post-op</a:t>
            </a:r>
          </a:p>
          <a:p>
            <a:r>
              <a:rPr lang="en-US" dirty="0"/>
              <a:t>If you are having problems or concerns call your surgeon’s office at 734-712-8150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8C9917-BDA5-4F8E-AA38-5DD64DF96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Follow-up care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95567-3A88-4351-B752-0B624C38D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B50DF2-A15E-4986-A86C-5D9E407BDB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C9D5278-9AE5-D46D-C708-301A2650F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00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00"/>
    </mc:Choice>
    <mc:Fallback>
      <p:transition spd="slow" advTm="25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iagram&#10;&#10;Description automatically generated">
            <a:extLst>
              <a:ext uri="{FF2B5EF4-FFF2-40B4-BE49-F238E27FC236}">
                <a16:creationId xmlns:a16="http://schemas.microsoft.com/office/drawing/2014/main" id="{9EBE021E-0883-4677-9588-00436E954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47" y="999056"/>
            <a:ext cx="3318097" cy="33944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C6908E-4129-40CE-8F19-98E10365A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91496" y="999056"/>
            <a:ext cx="4038600" cy="339447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200"/>
              <a:t>Sit in an upright position</a:t>
            </a:r>
          </a:p>
          <a:p>
            <a:pPr marL="342900" indent="-34290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200"/>
              <a:t>Inhale slowly and deeply to raise the indictor</a:t>
            </a:r>
          </a:p>
          <a:p>
            <a:pPr marL="342900" indent="-34290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200"/>
              <a:t>When you can’t breathe in any longer take out mouthpiece and hold breath for 3-5 seconds</a:t>
            </a:r>
          </a:p>
          <a:p>
            <a:pPr marL="342900" indent="-34290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200"/>
              <a:t>Exhale and repeat 10 times an hour</a:t>
            </a:r>
          </a:p>
          <a:p>
            <a:pPr>
              <a:lnSpc>
                <a:spcPct val="90000"/>
              </a:lnSpc>
            </a:pPr>
            <a:endParaRPr lang="en-US" sz="22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000661-F58D-4236-96E4-6FF955C9D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©2022 Trinity Health,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29F03-115A-4374-8C16-4891FC1AF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9F9553-C816-6842-8939-EE75ECF7EB2B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41C47E-5ECB-49FC-B4D3-56822965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08" y="345640"/>
            <a:ext cx="8229600" cy="498656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2400" dirty="0"/>
              <a:t>Incentive Spirometer</a:t>
            </a:r>
            <a:br>
              <a:rPr lang="en-US" sz="2400" dirty="0"/>
            </a:br>
            <a:r>
              <a:rPr lang="en-US" sz="1200" dirty="0">
                <a:solidFill>
                  <a:schemeClr val="tx1"/>
                </a:solidFill>
              </a:rPr>
              <a:t>Use your incentive spirometer throughout your hospital stay. Please take it home with you and continue to use it for 2 weeks.</a:t>
            </a:r>
            <a:endParaRPr lang="en-US" sz="2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A4C39D5-CA99-661D-33FF-DBCDFDBCD4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0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8"/>
    </mc:Choice>
    <mc:Fallback>
      <p:transition spd="slow" advTm="7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4509FD-93B1-4E11-84D9-F1B948A2C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13C482-49B3-4783-A962-5561B7DFB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4EDCB1-372E-4462-A91A-D0A1F6AFC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4EDA89-58FE-47AE-9596-7C12E3AB734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en-US" dirty="0"/>
              <a:t>If you have any questions about anything you have heard today, or have any concerns please do not hesitate to contact 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Megan - Nurse Navigator 734-712-8438</a:t>
            </a:r>
          </a:p>
          <a:p>
            <a:pPr algn="ctr"/>
            <a:endParaRPr lang="en-US" b="1" dirty="0"/>
          </a:p>
          <a:p>
            <a:pPr algn="ctr"/>
            <a:r>
              <a:rPr lang="en-US" dirty="0"/>
              <a:t>You can leave a message and I will return your call as soon as possible</a:t>
            </a:r>
          </a:p>
          <a:p>
            <a:pPr algn="ctr"/>
            <a:endParaRPr lang="en-US" dirty="0"/>
          </a:p>
          <a:p>
            <a:pPr algn="ctr"/>
            <a:r>
              <a:rPr lang="en-US" b="1"/>
              <a:t>If you have urgent questions please call your surgeons office </a:t>
            </a:r>
          </a:p>
          <a:p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EDB33E-8D55-45FB-B25D-A1BF7F268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22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12"/>
    </mc:Choice>
    <mc:Fallback>
      <p:transition spd="slow" advTm="27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39A88E-4474-43F2-8C60-69DBD035EDC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A safe/secure app for your smart phone or tablet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Your healthcare team will send you reminders, education, messages and health surveys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You will be sent an invitation on your smart phone to participate, you can then download the app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Messages start 12 days before surgery and continue for 30 days after you get home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Twistle is not for use in an emergency or urgent situation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9BE2B4-7063-40FC-A057-AE2DD6473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Twistle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F661A-5D4C-44B9-AE7A-4FA4B878A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896422-77B1-41D2-815A-B1D998CC3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5CF4A08-648A-16B3-439A-547D9B00A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42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69"/>
    </mc:Choice>
    <mc:Fallback>
      <p:transition spd="slow" advTm="31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BFE16D-3F45-45F7-9F1A-22F56E1A030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To sign up for Twistle please contact:</a:t>
            </a:r>
          </a:p>
          <a:p>
            <a:endParaRPr lang="en-US" dirty="0"/>
          </a:p>
          <a:p>
            <a:r>
              <a:rPr lang="en-US" dirty="0"/>
              <a:t>Amanda Rothman, ERP assistant -  734-712-2497</a:t>
            </a:r>
          </a:p>
          <a:p>
            <a:pPr marL="0" indent="0" algn="ctr">
              <a:buNone/>
            </a:pPr>
            <a:r>
              <a:rPr lang="en-US" dirty="0"/>
              <a:t>Or</a:t>
            </a:r>
          </a:p>
          <a:p>
            <a:r>
              <a:rPr lang="en-US" dirty="0"/>
              <a:t>Megan Ronayne, Nurse Navigator – 734-712-8438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7C8FEA-0BE0-4EC4-8319-D4EC9AE62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Twistle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B7296A-6EF0-4123-A792-753558255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F622C-7553-48CD-A7A4-721CC61B6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C23DF57-EBC3-A97D-D856-51F3B34FC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41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32"/>
    </mc:Choice>
    <mc:Fallback>
      <p:transition spd="slow" advTm="21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3D577C-18D7-4893-B6E2-5797B4F1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 for downloading Twistle App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6CE4EB-538F-4334-825E-C9121C1E1B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96E532-AA51-4A5C-BA79-47298F6DFA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F86D62-A225-46DE-A3A2-BCFCD3F12FA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2104947" y="998538"/>
            <a:ext cx="4813455" cy="360203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CC9D56-D8D8-A759-5FE8-CF1BFADB8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9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5"/>
    </mc:Choice>
    <mc:Fallback>
      <p:transition spd="slow" advTm="9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FF1AFC-6811-4FE6-959E-5363B0C07A9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3 Bottles of Ensure Pre-Surgery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8 oz jar of </a:t>
            </a:r>
            <a:r>
              <a:rPr lang="en-US" dirty="0" err="1"/>
              <a:t>Miralax</a:t>
            </a:r>
            <a:endParaRPr lang="en-US" dirty="0"/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4 Dulcolax tablets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64 oz. Gatorade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Stop at your pharmacy for prescribed medications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789398-4746-4896-AF99-B5F8CA7C9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Shopping List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DBE2CD-5782-4BFF-BBE6-3738AC839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BA134-58FC-4C20-81B3-B69D4C8A3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AB0A1A8-821D-B409-9122-6D3FD0E2F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9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38"/>
    </mc:Choice>
    <mc:Fallback>
      <p:transition spd="slow" advTm="46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7B8737-0479-49EF-94ED-197FE48C5DC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Ensure Pre-Surgery clear nutrition drink is a carbohydrate rich beverage with added supplements.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en-US" dirty="0">
                <a:solidFill>
                  <a:schemeClr val="tx1"/>
                </a:solidFill>
              </a:rPr>
              <a:t>Use of Ensure Pre-Surgery Improves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Comfort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Hydration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Hunger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Thirst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376032-5EE1-4098-BA07-DBC998A21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Ensure Pre-Surgery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FC4EBF-3B13-4EC1-A6C6-DD6DD8CBA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D46340-95CB-4ACC-B310-A691F8B8C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DDCFE-7783-4805-BCB3-EC7EAC3ACBD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962269" y="2022359"/>
            <a:ext cx="2440867" cy="246139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3D91A93-718B-2AE8-5098-DCBDEF22D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1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64"/>
    </mc:Choice>
    <mc:Fallback>
      <p:transition spd="slow" advTm="23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C933E2-B537-4D24-BABB-E854E67BDBA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Ensure Pre-Surgery is available for purchase at the pharmacy in the Reichert Health Building or Joe’s Java at the Main Hospital  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You will need to purchase 3 bottles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You need to ask for the Ensure Pre-Surgery at the pharmacy counter in the Reichert Building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This is not for use by Type 1 diabetic patients or anyone on insulin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1568F9-2F1C-4D5E-820A-F6373ED42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Ensure Pre-Surgery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B04826-CFEE-4909-ACC8-DFD7D9A2C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Trinity Health, All Rights Reserved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7DF33-188B-46C0-8A11-D89FE27C6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1928953-0B74-ABB2-AEFA-F9C30D678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9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87"/>
    </mc:Choice>
    <mc:Fallback>
      <p:transition spd="slow" advTm="20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in Content Slide Layout">
  <a:themeElements>
    <a:clrScheme name="Trinity Health">
      <a:dk1>
        <a:srgbClr val="000000"/>
      </a:dk1>
      <a:lt1>
        <a:sysClr val="window" lastClr="FFFFFF"/>
      </a:lt1>
      <a:dk2>
        <a:srgbClr val="6E2585"/>
      </a:dk2>
      <a:lt2>
        <a:srgbClr val="4D4F53"/>
      </a:lt2>
      <a:accent1>
        <a:srgbClr val="6E2585"/>
      </a:accent1>
      <a:accent2>
        <a:srgbClr val="007DBA"/>
      </a:accent2>
      <a:accent3>
        <a:srgbClr val="00BFB3"/>
      </a:accent3>
      <a:accent4>
        <a:srgbClr val="4C9D2F"/>
      </a:accent4>
      <a:accent5>
        <a:srgbClr val="DC8633"/>
      </a:accent5>
      <a:accent6>
        <a:srgbClr val="AD3963"/>
      </a:accent6>
      <a:hlink>
        <a:srgbClr val="6E2585"/>
      </a:hlink>
      <a:folHlink>
        <a:srgbClr val="808080"/>
      </a:folHlink>
    </a:clrScheme>
    <a:fontScheme name="Trinity Health -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noFill/>
        </a:ln>
        <a:effectLst/>
      </a:spPr>
      <a:bodyPr rtlCol="0" anchor="ctr"/>
      <a:lstStyle>
        <a:defPPr algn="ctr">
          <a:defRPr>
            <a:effectLst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ts val="2100"/>
          </a:lnSpc>
          <a:spcAft>
            <a:spcPts val="600"/>
          </a:spcAft>
          <a:defRPr sz="1600" dirty="0" smtClean="0">
            <a:solidFill>
              <a:srgbClr val="443D3E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7B91146459AF40A1B4E64E283CD23B" ma:contentTypeVersion="2" ma:contentTypeDescription="Create a new document." ma:contentTypeScope="" ma:versionID="c9d3c83a75cbe0b3153ba50c243ee107">
  <xsd:schema xmlns:xsd="http://www.w3.org/2001/XMLSchema" xmlns:xs="http://www.w3.org/2001/XMLSchema" xmlns:p="http://schemas.microsoft.com/office/2006/metadata/properties" xmlns:ns2="268ca577-9b2b-4051-9b90-c0cbf313c420" targetNamespace="http://schemas.microsoft.com/office/2006/metadata/properties" ma:root="true" ma:fieldsID="7a4bc3baa1297feef76caa7193b568f1" ns2:_="">
    <xsd:import namespace="268ca577-9b2b-4051-9b90-c0cbf313c4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8ca577-9b2b-4051-9b90-c0cbf313c4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89451C-B86D-43F5-AA06-34D722258368}">
  <ds:schemaRefs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4b91531d-a4f7-47e3-8687-1e7e838a3343"/>
  </ds:schemaRefs>
</ds:datastoreItem>
</file>

<file path=customXml/itemProps2.xml><?xml version="1.0" encoding="utf-8"?>
<ds:datastoreItem xmlns:ds="http://schemas.openxmlformats.org/officeDocument/2006/customXml" ds:itemID="{AC88FC6E-F497-4A21-9773-B9F3D9265D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8DC7AE-9A15-4165-B985-657E2F658E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8ca577-9b2b-4051-9b90-c0cbf313c4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TrinityHealth_PPTtemplate.potx</Template>
  <TotalTime>12405</TotalTime>
  <Words>1069</Words>
  <Application>Microsoft Office PowerPoint</Application>
  <PresentationFormat>On-screen Show (16:9)</PresentationFormat>
  <Paragraphs>183</Paragraphs>
  <Slides>32</Slides>
  <Notes>2</Notes>
  <HiddenSlides>0</HiddenSlides>
  <MMClips>31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ITC Avant Garde Std Bk</vt:lpstr>
      <vt:lpstr>ITC Avant Garde Std Md</vt:lpstr>
      <vt:lpstr>Wingdings 2</vt:lpstr>
      <vt:lpstr>Main Content Slide Layout</vt:lpstr>
      <vt:lpstr>Colon and Rectal Surgery Enhanced Recovery</vt:lpstr>
      <vt:lpstr>Before Surgery</vt:lpstr>
      <vt:lpstr>Twistle</vt:lpstr>
      <vt:lpstr>Twistle</vt:lpstr>
      <vt:lpstr>Twistle</vt:lpstr>
      <vt:lpstr>Instructions for downloading Twistle App</vt:lpstr>
      <vt:lpstr>Shopping List</vt:lpstr>
      <vt:lpstr>Ensure Pre-Surgery</vt:lpstr>
      <vt:lpstr>Ensure Pre-Surgery</vt:lpstr>
      <vt:lpstr>Timeline for Prep Before Surgery</vt:lpstr>
      <vt:lpstr>Timeline continued</vt:lpstr>
      <vt:lpstr>Skin Preparation Before Surgery</vt:lpstr>
      <vt:lpstr>Skin Preparation</vt:lpstr>
      <vt:lpstr>Things you can do before surgery</vt:lpstr>
      <vt:lpstr>Hospital Stay</vt:lpstr>
      <vt:lpstr>Surgery Day</vt:lpstr>
      <vt:lpstr>What to Bring with You</vt:lpstr>
      <vt:lpstr>Pain and Comfort Options</vt:lpstr>
      <vt:lpstr>Recovery Room</vt:lpstr>
      <vt:lpstr>Daily Goals While in the Hospital</vt:lpstr>
      <vt:lpstr>Daily Goals While in the Hospital</vt:lpstr>
      <vt:lpstr>What to Expect After Surgery</vt:lpstr>
      <vt:lpstr>Discharge Goals</vt:lpstr>
      <vt:lpstr>Discharge Instructions</vt:lpstr>
      <vt:lpstr>At Home</vt:lpstr>
      <vt:lpstr>Tracking your intake and output</vt:lpstr>
      <vt:lpstr>Homecare</vt:lpstr>
      <vt:lpstr>Recovering at Home</vt:lpstr>
      <vt:lpstr>When should I call my surgeon?</vt:lpstr>
      <vt:lpstr>Follow-up care</vt:lpstr>
      <vt:lpstr>Incentive Spirometer Use your incentive spirometer throughout your hospital stay. Please take it home with you and continue to use it for 2 weeks.</vt:lpstr>
      <vt:lpstr>Questions?</vt:lpstr>
    </vt:vector>
  </TitlesOfParts>
  <Company>Trinity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Document Title</dc:title>
  <dc:creator>Michael Cottone</dc:creator>
  <cp:lastModifiedBy>Megan Ronayne</cp:lastModifiedBy>
  <cp:revision>200</cp:revision>
  <cp:lastPrinted>2015-03-20T16:41:08Z</cp:lastPrinted>
  <dcterms:created xsi:type="dcterms:W3CDTF">2015-06-01T18:54:58Z</dcterms:created>
  <dcterms:modified xsi:type="dcterms:W3CDTF">2023-04-26T18:04:58Z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0x010100DF7B91146459AF40A1B4E64E283CD23B</vt:lpwstr>
  </property>
  <property fmtid="{D5CDD505-2E9C-101B-9397-08002B2CF9AE}" pid="3" name="_dlc_DocIdItemGuid">
    <vt:lpwstr>13334aa1-c854-4350-9b84-cf13f57fa411</vt:lpwstr>
  </property>
</Properties>
</file>